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722" r:id="rId3"/>
    <p:sldMasterId id="2147483889" r:id="rId4"/>
  </p:sldMasterIdLst>
  <p:notesMasterIdLst>
    <p:notesMasterId r:id="rId31"/>
  </p:notesMasterIdLst>
  <p:handoutMasterIdLst>
    <p:handoutMasterId r:id="rId32"/>
  </p:handoutMasterIdLst>
  <p:sldIdLst>
    <p:sldId id="284" r:id="rId5"/>
    <p:sldId id="408" r:id="rId6"/>
    <p:sldId id="393" r:id="rId7"/>
    <p:sldId id="386" r:id="rId8"/>
    <p:sldId id="410" r:id="rId9"/>
    <p:sldId id="409" r:id="rId10"/>
    <p:sldId id="387" r:id="rId11"/>
    <p:sldId id="388" r:id="rId12"/>
    <p:sldId id="395" r:id="rId13"/>
    <p:sldId id="389" r:id="rId14"/>
    <p:sldId id="397" r:id="rId15"/>
    <p:sldId id="390" r:id="rId16"/>
    <p:sldId id="394" r:id="rId17"/>
    <p:sldId id="406" r:id="rId18"/>
    <p:sldId id="405" r:id="rId19"/>
    <p:sldId id="401" r:id="rId20"/>
    <p:sldId id="411" r:id="rId21"/>
    <p:sldId id="420" r:id="rId22"/>
    <p:sldId id="416" r:id="rId23"/>
    <p:sldId id="421" r:id="rId24"/>
    <p:sldId id="417" r:id="rId25"/>
    <p:sldId id="419" r:id="rId26"/>
    <p:sldId id="415" r:id="rId27"/>
    <p:sldId id="418" r:id="rId28"/>
    <p:sldId id="400" r:id="rId29"/>
    <p:sldId id="407" r:id="rId30"/>
  </p:sldIdLst>
  <p:sldSz cx="9144000" cy="5143500" type="screen16x9"/>
  <p:notesSz cx="6735763" cy="9866313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Shaheen" initials="LS" lastIdx="15" clrIdx="0">
    <p:extLst/>
  </p:cmAuthor>
  <p:cmAuthor id="2" name="Sarah Dinh" initials="SD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0000FF"/>
    <a:srgbClr val="E0814D"/>
    <a:srgbClr val="D6694C"/>
    <a:srgbClr val="2E97B0"/>
    <a:srgbClr val="1FA3C3"/>
    <a:srgbClr val="3CA2BE"/>
    <a:srgbClr val="FD9491"/>
    <a:srgbClr val="35A9A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70484" autoAdjust="0"/>
  </p:normalViewPr>
  <p:slideViewPr>
    <p:cSldViewPr snapToGrid="0">
      <p:cViewPr varScale="1">
        <p:scale>
          <a:sx n="102" d="100"/>
          <a:sy n="102" d="100"/>
        </p:scale>
        <p:origin x="1662" y="102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56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5029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l">
              <a:defRPr sz="1300"/>
            </a:lvl1pPr>
          </a:lstStyle>
          <a:p>
            <a:r>
              <a:rPr lang="en-AU" dirty="0">
                <a:latin typeface="Rubik" panose="00000500000000000000" pitchFamily="2" charset="-79"/>
                <a:cs typeface="Rubik" panose="00000500000000000000" pitchFamily="2" charset="-79"/>
              </a:rPr>
              <a:t>NSW TAG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5029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r">
              <a:defRPr sz="1300"/>
            </a:lvl1pPr>
          </a:lstStyle>
          <a:p>
            <a:fld id="{9D1F41E0-DFE3-46E1-A343-556E88F676C0}" type="datetimeFigureOut">
              <a:rPr lang="en-AU" smtClean="0">
                <a:latin typeface="Rubik" panose="00000500000000000000" pitchFamily="2" charset="-79"/>
                <a:cs typeface="Rubik" panose="00000500000000000000" pitchFamily="2" charset="-79"/>
              </a:rPr>
              <a:t>24/11/2021</a:t>
            </a:fld>
            <a:endParaRPr lang="en-AU" dirty="0"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016658"/>
            <a:ext cx="2569252" cy="84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4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5029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l">
              <a:defRPr sz="1300">
                <a:latin typeface="Rubik" panose="00000500000000000000" pitchFamily="2" charset="-79"/>
                <a:cs typeface="Rubik" panose="00000500000000000000" pitchFamily="2" charset="-79"/>
              </a:defRPr>
            </a:lvl1pPr>
          </a:lstStyle>
          <a:p>
            <a:r>
              <a:rPr lang="en-AU" dirty="0"/>
              <a:t>NSW TAG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5029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r">
              <a:defRPr sz="1300">
                <a:latin typeface="Rubik" panose="00000500000000000000" pitchFamily="2" charset="-79"/>
                <a:cs typeface="Rubik" panose="00000500000000000000" pitchFamily="2" charset="-79"/>
              </a:defRPr>
            </a:lvl1pPr>
          </a:lstStyle>
          <a:p>
            <a:fld id="{04065650-1957-4876-879F-4D946A2D52F5}" type="datetimeFigureOut">
              <a:rPr lang="en-AU" smtClean="0"/>
              <a:pPr/>
              <a:t>24/11/2021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9" rIns="94857" bIns="47429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4857" tIns="47429" rIns="94857" bIns="474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016658"/>
            <a:ext cx="2569252" cy="84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0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1432">
              <a:defRPr/>
            </a:pPr>
            <a:endParaRPr lang="en-US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06673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</a:p>
          <a:p>
            <a:r>
              <a:rPr lang="en-US" dirty="0" smtClean="0"/>
              <a:t>a.	Patient 2: 67 year old female who has intractable nausea and vomiting for the last 3 days and has break through cancer pain (BTCP)</a:t>
            </a:r>
          </a:p>
          <a:p>
            <a:r>
              <a:rPr lang="en-US" dirty="0" smtClean="0"/>
              <a:t>b.	Patient 3: 53 year old male who has dysphagia and is experiencing BTCP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1088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Answer:</a:t>
            </a:r>
          </a:p>
          <a:p>
            <a:r>
              <a:rPr lang="pt-BR" dirty="0" smtClean="0"/>
              <a:t>a.	Abstral &gt; Fentora &gt; Actiq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1160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Answer:</a:t>
            </a:r>
          </a:p>
          <a:p>
            <a:r>
              <a:rPr lang="pt-BR" dirty="0" smtClean="0"/>
              <a:t>a.	Abstral &gt; Fentora &gt; Actiq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366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AU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en-AU" sz="900" baseline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next slide </a:t>
            </a:r>
            <a:endParaRPr lang="en-AU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25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	Possible rationale; They can both be administered </a:t>
            </a:r>
            <a:r>
              <a:rPr lang="en-US" dirty="0" err="1" smtClean="0"/>
              <a:t>buccally</a:t>
            </a:r>
            <a:r>
              <a:rPr lang="en-US" dirty="0" smtClean="0"/>
              <a:t> and both have similar dosing frequencies for BTCP when administered </a:t>
            </a:r>
            <a:r>
              <a:rPr lang="en-US" dirty="0" err="1" smtClean="0"/>
              <a:t>buccally</a:t>
            </a:r>
            <a:r>
              <a:rPr lang="en-US" dirty="0" smtClean="0"/>
              <a:t>  (should be at least 4 hours for treatment of BTCP episodes) </a:t>
            </a:r>
          </a:p>
          <a:p>
            <a:r>
              <a:rPr lang="en-US" dirty="0" smtClean="0"/>
              <a:t>BUT </a:t>
            </a:r>
          </a:p>
          <a:p>
            <a:r>
              <a:rPr lang="en-US" dirty="0" smtClean="0"/>
              <a:t>-	It is not recommended to use more than one brand of </a:t>
            </a:r>
            <a:r>
              <a:rPr lang="en-US" dirty="0" err="1" smtClean="0"/>
              <a:t>oromucosal</a:t>
            </a:r>
            <a:r>
              <a:rPr lang="en-US" dirty="0" smtClean="0"/>
              <a:t> fentanyl products as the brands ARE NOT interchangeable. </a:t>
            </a:r>
          </a:p>
          <a:p>
            <a:r>
              <a:rPr lang="en-US" dirty="0" smtClean="0"/>
              <a:t>-	Recommend sourcing the same brand from elsewhere before switching the patient to another brand. </a:t>
            </a:r>
          </a:p>
          <a:p>
            <a:r>
              <a:rPr lang="en-US" dirty="0" smtClean="0"/>
              <a:t>-	In the rare circumstance that the </a:t>
            </a:r>
            <a:r>
              <a:rPr lang="en-US" dirty="0" err="1" smtClean="0"/>
              <a:t>Fentora</a:t>
            </a:r>
            <a:r>
              <a:rPr lang="en-US" dirty="0" smtClean="0"/>
              <a:t>® brand (in the correct strength) is not obtainable but </a:t>
            </a:r>
            <a:r>
              <a:rPr lang="en-US" dirty="0" err="1" smtClean="0"/>
              <a:t>Actiq</a:t>
            </a:r>
            <a:r>
              <a:rPr lang="en-US" dirty="0" smtClean="0"/>
              <a:t>® is, the commencing dose of </a:t>
            </a:r>
            <a:r>
              <a:rPr lang="en-US" dirty="0" err="1" smtClean="0"/>
              <a:t>Actiq</a:t>
            </a:r>
            <a:r>
              <a:rPr lang="en-US" dirty="0" smtClean="0"/>
              <a:t>® would need to be the recommended starting dose (200 micrograms) whether </a:t>
            </a:r>
            <a:r>
              <a:rPr lang="en-US" dirty="0" err="1" smtClean="0"/>
              <a:t>Ms</a:t>
            </a:r>
            <a:r>
              <a:rPr lang="en-US" dirty="0" smtClean="0"/>
              <a:t> RL was on the lowest dose of </a:t>
            </a:r>
            <a:r>
              <a:rPr lang="en-US" dirty="0" err="1" smtClean="0"/>
              <a:t>Fentora</a:t>
            </a:r>
            <a:r>
              <a:rPr lang="en-US" dirty="0" smtClean="0"/>
              <a:t>® (100 micrograms) or not. The dose could then be titrated as required thereafter. Note it is not recommended that any of the </a:t>
            </a:r>
            <a:r>
              <a:rPr lang="en-US" dirty="0" err="1" smtClean="0"/>
              <a:t>oromucosal</a:t>
            </a:r>
            <a:r>
              <a:rPr lang="en-US" dirty="0" smtClean="0"/>
              <a:t> fentanyl products be crushed or split. In order to reduce medication errors, it should also be noted that hospital wards would normally only routinely stock one brand of </a:t>
            </a:r>
            <a:r>
              <a:rPr lang="en-US" dirty="0" err="1" smtClean="0"/>
              <a:t>oromucosal</a:t>
            </a:r>
            <a:r>
              <a:rPr lang="en-US" dirty="0" smtClean="0"/>
              <a:t> fentanyl products. Reference to local or state policy is advised.</a:t>
            </a:r>
          </a:p>
          <a:p>
            <a:r>
              <a:rPr lang="en-US" dirty="0" smtClean="0"/>
              <a:t>-	It is recommended that the JMO or other relevant clinician seeks advice from a palliative care physician regarding management of BTCP in </a:t>
            </a:r>
            <a:r>
              <a:rPr lang="en-US" dirty="0" err="1" smtClean="0"/>
              <a:t>Ms</a:t>
            </a:r>
            <a:r>
              <a:rPr lang="en-US" dirty="0" smtClean="0"/>
              <a:t> RL if </a:t>
            </a:r>
            <a:r>
              <a:rPr lang="en-US" dirty="0" err="1" smtClean="0"/>
              <a:t>Fentora</a:t>
            </a:r>
            <a:r>
              <a:rPr lang="en-US" dirty="0" smtClean="0"/>
              <a:t>® at the correct strength is not available.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5710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</a:t>
            </a:r>
          </a:p>
          <a:p>
            <a:r>
              <a:rPr lang="en-US" dirty="0" smtClean="0"/>
              <a:t>-	Brands are not interchangeable and not equivalent on a microgram: microgram basis with each other.</a:t>
            </a:r>
          </a:p>
          <a:p>
            <a:r>
              <a:rPr lang="en-US" dirty="0" smtClean="0"/>
              <a:t>-	</a:t>
            </a:r>
            <a:r>
              <a:rPr lang="en-US" dirty="0" err="1" smtClean="0"/>
              <a:t>Mr</a:t>
            </a:r>
            <a:r>
              <a:rPr lang="en-US" dirty="0" smtClean="0"/>
              <a:t> VP is likely suffering from opioid toxicity. </a:t>
            </a:r>
          </a:p>
          <a:p>
            <a:r>
              <a:rPr lang="en-US" dirty="0" smtClean="0"/>
              <a:t>-	Call for the doctor immediately.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4140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</a:t>
            </a:r>
          </a:p>
          <a:p>
            <a:r>
              <a:rPr lang="en-US" dirty="0" smtClean="0"/>
              <a:t>-	Brands are not interchangeable and not equivalent on a microgram: microgram basis with each other.</a:t>
            </a:r>
          </a:p>
          <a:p>
            <a:r>
              <a:rPr lang="en-US" dirty="0" smtClean="0"/>
              <a:t>-	</a:t>
            </a:r>
            <a:r>
              <a:rPr lang="en-US" dirty="0" err="1" smtClean="0"/>
              <a:t>Mr</a:t>
            </a:r>
            <a:r>
              <a:rPr lang="en-US" dirty="0" smtClean="0"/>
              <a:t> VP is likely suffering from opioid toxicity. </a:t>
            </a:r>
          </a:p>
          <a:p>
            <a:r>
              <a:rPr lang="en-US" dirty="0" smtClean="0"/>
              <a:t>-	Call for the doctor immediately.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463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858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316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Fatal respiratory depression and death has occurred in patients treated with rapid acting oromucosal fentanyl formulations, including following use in opioid naïve patients and improper dosing.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7041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i="1" dirty="0" smtClean="0"/>
              <a:t>*Approximate daily dose equivalences</a:t>
            </a:r>
            <a:r>
              <a:rPr lang="en-AU" i="1" baseline="0" dirty="0" smtClean="0"/>
              <a:t> m</a:t>
            </a:r>
            <a:r>
              <a:rPr lang="en-AU" i="1" dirty="0" smtClean="0"/>
              <a:t>ay</a:t>
            </a:r>
            <a:r>
              <a:rPr lang="en-AU" i="1" baseline="0" dirty="0" smtClean="0"/>
              <a:t> vary depending on the reference text used.</a:t>
            </a:r>
          </a:p>
        </p:txBody>
      </p:sp>
    </p:spTree>
    <p:extLst>
      <p:ext uri="{BB962C8B-B14F-4D97-AF65-F5344CB8AC3E}">
        <p14:creationId xmlns:p14="http://schemas.microsoft.com/office/powerpoint/2010/main" val="2173419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9439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8712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469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</a:p>
          <a:p>
            <a:r>
              <a:rPr lang="en-US" dirty="0" smtClean="0"/>
              <a:t>a.	Patient 2: 67 year old female who has intractable nausea and vomiting for the last 3 days and has break through cancer pain (BTCP)</a:t>
            </a:r>
          </a:p>
          <a:p>
            <a:r>
              <a:rPr lang="en-US" dirty="0" smtClean="0"/>
              <a:t>b.	Patient 3: 53 year old male who has dysphagia and is experiencing BTCP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77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9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8FB49331-0F2F-4407-A71A-E9E508C6ADF2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574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BDF5477A-122D-46EA-A9BE-8E78DD987CA4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188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BAA87926-F1C6-4D59-AAAD-0A5CB8D60D08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2716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971C9CB9-56C1-48BE-A317-AA7FC5186114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935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B3DE-58D8-4F9F-BB7C-75E785EEDA25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0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EEB4-23BC-433D-8A2E-FA36EB225E51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9765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10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A13-77A3-454E-866F-1D0382F3ECF4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0972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8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0E5-20E9-4970-842E-D2C41C26DCC4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709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D498-7207-4C68-83A2-B26EBF5291A5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0884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16C-CA3A-463B-962F-7B9BA39471C5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883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967" y="80746"/>
            <a:ext cx="2591263" cy="124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3CB6635E-454C-4E6E-B28E-0DB0CE8B6B0D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6872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4" y="740575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6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63E0-63AA-4349-BE02-D92C7F37D287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2246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4" y="740575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6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366-FAFE-4FD1-BB86-1E23B6B4BE97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4149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D58F-B9FF-473E-B51A-57A42DF023EB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5816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9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9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CC6D-65E6-4B3C-B81D-0BFC2DE5490D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4778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616-BC50-429A-9C4F-2D8DC092FE52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03361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455F-24FA-478D-B5B2-7753832154AA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54876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5E9C-7347-4DFD-A730-ADDF92B39E4B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665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6E99-DCEB-4CAA-BD0F-26B738D7FE4F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9587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1BD-68D9-4288-8993-E17927BB814B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99354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274-718D-4528-B727-147B29D28EA1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927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44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37BF9E25-C306-482D-94D3-FE2783F10023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23205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A6F-FB61-4DF8-AE34-5968F2FD9B06}" type="datetime1">
              <a:rPr lang="en-AU" smtClean="0"/>
              <a:t>24/11/2021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967" y="80746"/>
            <a:ext cx="2591263" cy="124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1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D759-9502-47DE-824A-8F811753D99D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4557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D0EB-0F7E-43E9-85C6-8E1281DD7C95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9156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02DE-3276-4ACC-A7EE-D1A122A15111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0952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FC06-F6B0-4CBB-8A66-3745B36A8E17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04960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20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8FB49331-0F2F-4407-A71A-E9E508C6ADF2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087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3CB6635E-454C-4E6E-B28E-0DB0CE8B6B0D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971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45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37BF9E25-C306-482D-94D3-FE2783F10023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941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7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7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4D79420C-E49A-471B-B36F-0ECE4E932CFA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50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1631957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957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67DA5D24-62E3-4906-AEAF-D9346829BDB5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4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6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6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4D79420C-E49A-471B-B36F-0ECE4E932CFA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424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2D891455-2959-4B9F-8439-462DB5520CEC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7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BD485FF5-F478-4F8F-9350-94216AD91686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021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95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04795"/>
            <a:ext cx="5111751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8D9654F9-CDCC-45F5-BEC9-1E63D6C2A5ED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757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93769FAF-642C-46E0-B932-D1B8C146F2F0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41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BDF5477A-122D-46EA-A9BE-8E78DD987CA4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006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BAA87926-F1C6-4D59-AAAD-0A5CB8D60D08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154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685783"/>
            <a:fld id="{971C9CB9-56C1-48BE-A317-AA7FC5186114}" type="datetime1">
              <a:rPr lang="en-AU" smtClean="0">
                <a:solidFill>
                  <a:prstClr val="black"/>
                </a:solidFill>
              </a:rPr>
              <a:pPr defTabSz="685783"/>
              <a:t>24/11/2021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/>
          <a:lstStyle/>
          <a:p>
            <a:pPr defTabSz="685783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7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1631956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956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67DA5D24-62E3-4906-AEAF-D9346829BDB5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091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2D891455-2959-4B9F-8439-462DB5520CEC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02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BD485FF5-F478-4F8F-9350-94216AD91686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181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94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04794"/>
            <a:ext cx="5111751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8D9654F9-CDCC-45F5-BEC9-1E63D6C2A5ED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113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9"/>
            <a:ext cx="2133600" cy="274637"/>
          </a:xfrm>
          <a:prstGeom prst="rect">
            <a:avLst/>
          </a:prstGeom>
        </p:spPr>
        <p:txBody>
          <a:bodyPr/>
          <a:lstStyle/>
          <a:p>
            <a:fld id="{93769FAF-642C-46E0-B932-D1B8C146F2F0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9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291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6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76249" y="473076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849" y="4305141"/>
            <a:ext cx="1840111" cy="88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4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hf hdr="0" ftr="0" dt="0"/>
  <p:txStyles>
    <p:titleStyle>
      <a:lvl1pPr algn="ctr" defTabSz="9143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4" indent="-342884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34ADB-61CE-4112-984B-BC4D5FCAB926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9AF0-EB43-48FF-A469-732F5699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901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8B46A-3061-4FAA-844E-2FD34D80F7CA}" type="datetime1">
              <a:rPr lang="en-AU" smtClean="0"/>
              <a:t>24/11/2021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D908-88FC-4E81-B051-0CD828DA2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048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76249" y="47307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685783"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850" y="4305142"/>
            <a:ext cx="1840111" cy="88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3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hf hdr="0" ftr="0" dt="0"/>
  <p:txStyles>
    <p:titleStyle>
      <a:lvl1pPr algn="ctr" defTabSz="9143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mailto:nswtag@stvincents.com.au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health.nsw.gov.au/pds/ActivePDSDocuments/PD2013_043.pdf" TargetMode="External"/><Relationship Id="rId2" Type="http://schemas.openxmlformats.org/officeDocument/2006/relationships/hyperlink" Target="https://www1.health.nsw.gov.au/pds/ActivePDSDocuments/PD2017_026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s.tga.gov.au/ebs/picmi/picmirepository.nsf/pdf?OpenAgent&amp;id=CP-2013-PI-02377-1&amp;d=20190502101693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s.tga.gov.au/ebs/picmi/picmirepository.nsf/pdf?OpenAgent&amp;id=CP-2015-PI-02769-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s.tga.gov.au/ebs/picmi/picmirepository.nsf/pdf?OpenAgent&amp;id=CP-2015-PI-02524-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homer@stelsewheres.org.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A3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1950215"/>
            <a:ext cx="9144003" cy="1694424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AU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USE OF </a:t>
            </a:r>
            <a:br>
              <a:rPr lang="en-AU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FENTANYL </a:t>
            </a:r>
            <a:r>
              <a:rPr lang="en-AU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OROMUCOSAL FORMULATIONS</a:t>
            </a:r>
            <a:br>
              <a:rPr lang="en-AU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BREAKTHROUGH CANCER </a:t>
            </a:r>
            <a:r>
              <a:rPr lang="en-AU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en-AU" sz="2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21" y="4032261"/>
            <a:ext cx="8792936" cy="3000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A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A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  <a:endParaRPr lang="en-AU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339068" cy="1818494"/>
          </a:xfrm>
          <a:prstGeom prst="rect">
            <a:avLst/>
          </a:prstGeom>
        </p:spPr>
      </p:pic>
      <p:sp>
        <p:nvSpPr>
          <p:cNvPr id="10" name="Text Box 14"/>
          <p:cNvSpPr txBox="1"/>
          <p:nvPr/>
        </p:nvSpPr>
        <p:spPr>
          <a:xfrm>
            <a:off x="71421" y="180707"/>
            <a:ext cx="3814780" cy="1769507"/>
          </a:xfrm>
          <a:custGeom>
            <a:avLst/>
            <a:gdLst>
              <a:gd name="connsiteX0" fmla="*/ 0 w 2657475"/>
              <a:gd name="connsiteY0" fmla="*/ 0 h 1609725"/>
              <a:gd name="connsiteX1" fmla="*/ 2657475 w 2657475"/>
              <a:gd name="connsiteY1" fmla="*/ 0 h 1609725"/>
              <a:gd name="connsiteX2" fmla="*/ 2657475 w 2657475"/>
              <a:gd name="connsiteY2" fmla="*/ 1609725 h 1609725"/>
              <a:gd name="connsiteX3" fmla="*/ 0 w 2657475"/>
              <a:gd name="connsiteY3" fmla="*/ 1609725 h 1609725"/>
              <a:gd name="connsiteX4" fmla="*/ 0 w 2657475"/>
              <a:gd name="connsiteY4" fmla="*/ 0 h 1609725"/>
              <a:gd name="connsiteX0" fmla="*/ 0 w 2657475"/>
              <a:gd name="connsiteY0" fmla="*/ 85725 h 1695450"/>
              <a:gd name="connsiteX1" fmla="*/ 2657475 w 2657475"/>
              <a:gd name="connsiteY1" fmla="*/ 0 h 1695450"/>
              <a:gd name="connsiteX2" fmla="*/ 2657475 w 2657475"/>
              <a:gd name="connsiteY2" fmla="*/ 1695450 h 1695450"/>
              <a:gd name="connsiteX3" fmla="*/ 0 w 2657475"/>
              <a:gd name="connsiteY3" fmla="*/ 1695450 h 1695450"/>
              <a:gd name="connsiteX4" fmla="*/ 0 w 2657475"/>
              <a:gd name="connsiteY4" fmla="*/ 85725 h 1695450"/>
              <a:gd name="connsiteX0" fmla="*/ 0 w 2657475"/>
              <a:gd name="connsiteY0" fmla="*/ 85725 h 2038350"/>
              <a:gd name="connsiteX1" fmla="*/ 2657475 w 2657475"/>
              <a:gd name="connsiteY1" fmla="*/ 0 h 2038350"/>
              <a:gd name="connsiteX2" fmla="*/ 1781175 w 2657475"/>
              <a:gd name="connsiteY2" fmla="*/ 2038350 h 2038350"/>
              <a:gd name="connsiteX3" fmla="*/ 0 w 2657475"/>
              <a:gd name="connsiteY3" fmla="*/ 1695450 h 2038350"/>
              <a:gd name="connsiteX4" fmla="*/ 0 w 2657475"/>
              <a:gd name="connsiteY4" fmla="*/ 85725 h 2038350"/>
              <a:gd name="connsiteX0" fmla="*/ 0 w 2657475"/>
              <a:gd name="connsiteY0" fmla="*/ 85725 h 2038350"/>
              <a:gd name="connsiteX1" fmla="*/ 2657475 w 2657475"/>
              <a:gd name="connsiteY1" fmla="*/ 0 h 2038350"/>
              <a:gd name="connsiteX2" fmla="*/ 1781175 w 2657475"/>
              <a:gd name="connsiteY2" fmla="*/ 2038350 h 2038350"/>
              <a:gd name="connsiteX3" fmla="*/ 609600 w 2657475"/>
              <a:gd name="connsiteY3" fmla="*/ 1571625 h 2038350"/>
              <a:gd name="connsiteX4" fmla="*/ 0 w 2657475"/>
              <a:gd name="connsiteY4" fmla="*/ 85725 h 2038350"/>
              <a:gd name="connsiteX0" fmla="*/ 0 w 2657475"/>
              <a:gd name="connsiteY0" fmla="*/ 85725 h 2038350"/>
              <a:gd name="connsiteX1" fmla="*/ 2657475 w 2657475"/>
              <a:gd name="connsiteY1" fmla="*/ 0 h 2038350"/>
              <a:gd name="connsiteX2" fmla="*/ 1781175 w 2657475"/>
              <a:gd name="connsiteY2" fmla="*/ 2038350 h 2038350"/>
              <a:gd name="connsiteX3" fmla="*/ 0 w 2657475"/>
              <a:gd name="connsiteY3" fmla="*/ 1247775 h 2038350"/>
              <a:gd name="connsiteX4" fmla="*/ 0 w 2657475"/>
              <a:gd name="connsiteY4" fmla="*/ 85725 h 2038350"/>
              <a:gd name="connsiteX0" fmla="*/ 0 w 2657475"/>
              <a:gd name="connsiteY0" fmla="*/ 85725 h 2085975"/>
              <a:gd name="connsiteX1" fmla="*/ 2657475 w 2657475"/>
              <a:gd name="connsiteY1" fmla="*/ 0 h 2085975"/>
              <a:gd name="connsiteX2" fmla="*/ 1752600 w 2657475"/>
              <a:gd name="connsiteY2" fmla="*/ 2085975 h 2085975"/>
              <a:gd name="connsiteX3" fmla="*/ 0 w 2657475"/>
              <a:gd name="connsiteY3" fmla="*/ 1247775 h 2085975"/>
              <a:gd name="connsiteX4" fmla="*/ 0 w 2657475"/>
              <a:gd name="connsiteY4" fmla="*/ 85725 h 208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7475" h="2085975">
                <a:moveTo>
                  <a:pt x="0" y="85725"/>
                </a:moveTo>
                <a:lnTo>
                  <a:pt x="2657475" y="0"/>
                </a:lnTo>
                <a:lnTo>
                  <a:pt x="1752600" y="2085975"/>
                </a:lnTo>
                <a:lnTo>
                  <a:pt x="0" y="1247775"/>
                </a:lnTo>
                <a:lnTo>
                  <a:pt x="0" y="85725"/>
                </a:lnTo>
                <a:close/>
              </a:path>
            </a:pathLst>
          </a:custGeom>
          <a:solidFill>
            <a:schemeClr val="lt1">
              <a:alpha val="27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endParaRPr lang="en-AU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44637"/>
            <a:ext cx="9144000" cy="341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70000"/>
              </a:lnSpc>
            </a:pPr>
            <a:endParaRPr lang="en-US" sz="15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981" y="26604"/>
            <a:ext cx="3083021" cy="127166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1</a:t>
            </a:fld>
            <a:endParaRPr lang="en-AU" dirty="0"/>
          </a:p>
        </p:txBody>
      </p:sp>
      <p:sp>
        <p:nvSpPr>
          <p:cNvPr id="12" name="Text Box 2"/>
          <p:cNvSpPr>
            <a:spLocks noChangeArrowheads="1"/>
          </p:cNvSpPr>
          <p:nvPr/>
        </p:nvSpPr>
        <p:spPr bwMode="auto">
          <a:xfrm>
            <a:off x="3523961" y="3673213"/>
            <a:ext cx="1887855" cy="265430"/>
          </a:xfrm>
          <a:prstGeom prst="flowChartAlternateProcess">
            <a:avLst/>
          </a:prstGeom>
          <a:solidFill>
            <a:srgbClr val="CC0000"/>
          </a:solidFill>
          <a:ln>
            <a:noFill/>
          </a:ln>
          <a:effectLst>
            <a:outerShdw dist="28398" dir="3806097" algn="ctr" rotWithShape="0">
              <a:srgbClr val="823B0B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hangingPunct="0">
              <a:lnSpc>
                <a:spcPct val="118000"/>
              </a:lnSpc>
              <a:spcAft>
                <a:spcPts val="0"/>
              </a:spcAft>
            </a:pPr>
            <a:r>
              <a:rPr lang="en-US" sz="1200" b="1" kern="14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 RISK MEDICINES</a:t>
            </a:r>
            <a:endParaRPr lang="en-AU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4433777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000090"/>
                </a:solidFill>
              </a:rPr>
              <a:t>Education delivered by:</a:t>
            </a:r>
          </a:p>
          <a:p>
            <a:r>
              <a:rPr lang="en-AU" b="1" dirty="0" smtClean="0">
                <a:solidFill>
                  <a:srgbClr val="000090"/>
                </a:solidFill>
              </a:rPr>
              <a:t>Date of education: </a:t>
            </a:r>
            <a:endParaRPr lang="en-AU" b="1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899" y="4876787"/>
            <a:ext cx="8912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solidFill>
                  <a:schemeClr val="bg1"/>
                </a:solidFill>
              </a:rPr>
              <a:t>© </a:t>
            </a:r>
            <a:r>
              <a:rPr lang="en-AU" sz="1100" dirty="0" smtClean="0">
                <a:solidFill>
                  <a:schemeClr val="bg1"/>
                </a:solidFill>
              </a:rPr>
              <a:t>2020 </a:t>
            </a:r>
            <a:r>
              <a:rPr lang="en-AU" sz="1100" dirty="0">
                <a:solidFill>
                  <a:schemeClr val="bg1"/>
                </a:solidFill>
              </a:rPr>
              <a:t>NSW Therapeutic Advisory Group </a:t>
            </a:r>
            <a:r>
              <a:rPr lang="en-AU" sz="1100" dirty="0" err="1">
                <a:solidFill>
                  <a:schemeClr val="bg1"/>
                </a:solidFill>
              </a:rPr>
              <a:t>Inc</a:t>
            </a:r>
            <a:r>
              <a:rPr lang="en-AU" sz="1100" dirty="0">
                <a:solidFill>
                  <a:schemeClr val="bg1"/>
                </a:solidFill>
              </a:rPr>
              <a:t> and State of NSW (NSW Health</a:t>
            </a:r>
            <a:r>
              <a:rPr lang="en-AU" sz="1100" dirty="0" smtClean="0">
                <a:solidFill>
                  <a:schemeClr val="bg1"/>
                </a:solidFill>
              </a:rPr>
              <a:t>). Contact </a:t>
            </a:r>
            <a:r>
              <a:rPr lang="en-AU" sz="1100" u="sng" dirty="0" smtClean="0">
                <a:solidFill>
                  <a:schemeClr val="bg1"/>
                </a:solidFill>
                <a:hlinkClick r:id="rId5"/>
              </a:rPr>
              <a:t>nswtag@stvincents.com.au</a:t>
            </a:r>
            <a:r>
              <a:rPr lang="en-AU" sz="1100" u="sng" dirty="0" smtClean="0">
                <a:solidFill>
                  <a:schemeClr val="bg1"/>
                </a:solidFill>
              </a:rPr>
              <a:t> </a:t>
            </a:r>
            <a:endParaRPr lang="en-AU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16"/>
            <a:ext cx="8229600" cy="85725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002060"/>
                </a:solidFill>
                <a:latin typeface="Calibri Light" panose="020F0302020204030204" pitchFamily="34" charset="0"/>
              </a:rPr>
              <a:t>Safe dosing &amp; administration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2364"/>
            <a:ext cx="8229600" cy="416480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NOT </a:t>
            </a:r>
            <a:r>
              <a:rPr lang="en-AU" dirty="0"/>
              <a:t>registered for use in patients less than 18 years of age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The </a:t>
            </a:r>
            <a:r>
              <a:rPr lang="en-AU" dirty="0"/>
              <a:t>various oromucosal fentanyl formulations are rapid-acting, however they </a:t>
            </a:r>
            <a:endParaRPr lang="en-AU" dirty="0" smtClean="0"/>
          </a:p>
          <a:p>
            <a:pPr marL="0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AU" b="1" dirty="0">
                <a:solidFill>
                  <a:srgbClr val="C00000"/>
                </a:solidFill>
              </a:rPr>
              <a:t> </a:t>
            </a:r>
            <a:r>
              <a:rPr lang="en-AU" b="1" dirty="0" smtClean="0">
                <a:solidFill>
                  <a:srgbClr val="C00000"/>
                </a:solidFill>
              </a:rPr>
              <a:t>                                           ARE </a:t>
            </a:r>
            <a:r>
              <a:rPr lang="en-AU" b="1" dirty="0">
                <a:solidFill>
                  <a:srgbClr val="C00000"/>
                </a:solidFill>
              </a:rPr>
              <a:t>NOT </a:t>
            </a:r>
            <a:r>
              <a:rPr lang="en-AU" b="1" dirty="0" smtClean="0">
                <a:solidFill>
                  <a:srgbClr val="C00000"/>
                </a:solidFill>
              </a:rPr>
              <a:t>INTERCHANGEABLE</a:t>
            </a:r>
            <a:r>
              <a:rPr lang="en-AU" dirty="0" smtClean="0"/>
              <a:t> 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/>
              <a:t>Document and communicate clearly the specific product and dosing </a:t>
            </a:r>
            <a:r>
              <a:rPr lang="en-AU" dirty="0" smtClean="0"/>
              <a:t>information</a:t>
            </a:r>
            <a:endParaRPr lang="en-AU" dirty="0"/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Numerous </a:t>
            </a:r>
            <a:r>
              <a:rPr lang="en-AU" dirty="0"/>
              <a:t>strengths </a:t>
            </a:r>
            <a:r>
              <a:rPr lang="en-AU" dirty="0" smtClean="0"/>
              <a:t>available</a:t>
            </a:r>
            <a:endParaRPr lang="en-AU" dirty="0"/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State and do not exceed recommended </a:t>
            </a:r>
            <a:r>
              <a:rPr lang="en-AU" dirty="0"/>
              <a:t>maximum doses or </a:t>
            </a:r>
            <a:r>
              <a:rPr lang="en-AU" dirty="0" smtClean="0"/>
              <a:t>frequencies</a:t>
            </a:r>
            <a:endParaRPr lang="en-AU" dirty="0"/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Keep </a:t>
            </a:r>
            <a:r>
              <a:rPr lang="en-AU" dirty="0"/>
              <a:t>a record of supplied quantity and frequency of use. 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Frequently </a:t>
            </a:r>
            <a:r>
              <a:rPr lang="en-AU" dirty="0"/>
              <a:t>review adequacy of regular background opioid medication. </a:t>
            </a:r>
            <a:endParaRPr lang="en-AU" dirty="0" smtClean="0"/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AU" dirty="0"/>
              <a:t>R</a:t>
            </a:r>
            <a:r>
              <a:rPr lang="en-AU" dirty="0" smtClean="0"/>
              <a:t>e-titrate </a:t>
            </a:r>
            <a:r>
              <a:rPr lang="en-AU" dirty="0"/>
              <a:t>dose of oromucosal fentanyl </a:t>
            </a:r>
            <a:r>
              <a:rPr lang="en-AU" dirty="0" smtClean="0"/>
              <a:t>product if </a:t>
            </a:r>
            <a:r>
              <a:rPr lang="en-AU" dirty="0"/>
              <a:t>regular opioid dose </a:t>
            </a:r>
            <a:r>
              <a:rPr lang="en-AU" dirty="0" smtClean="0"/>
              <a:t>changes</a:t>
            </a:r>
            <a:endParaRPr lang="en-AU" dirty="0"/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Dosing </a:t>
            </a:r>
            <a:r>
              <a:rPr lang="en-AU" dirty="0"/>
              <a:t>to treat and re-treat episodes of BTCP </a:t>
            </a:r>
            <a:r>
              <a:rPr lang="en-AU" dirty="0" smtClean="0"/>
              <a:t>differs </a:t>
            </a:r>
            <a:r>
              <a:rPr lang="en-AU" dirty="0"/>
              <a:t>between the products. 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Tolerance </a:t>
            </a:r>
            <a:r>
              <a:rPr lang="en-AU" dirty="0"/>
              <a:t>to the analgesic effects but not adverse effects can develop quickly. </a:t>
            </a:r>
            <a:endParaRPr lang="en-AU" dirty="0" smtClean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Consider </a:t>
            </a:r>
            <a:r>
              <a:rPr lang="en-AU" dirty="0"/>
              <a:t>hyperalgesia, tolerance and progression of underlying disease if inadequate pain control.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Closely monitor </a:t>
            </a:r>
            <a:r>
              <a:rPr lang="en-AU" dirty="0"/>
              <a:t>sedation and cardiorespiratory </a:t>
            </a:r>
            <a:r>
              <a:rPr lang="en-AU" dirty="0" smtClean="0"/>
              <a:t>status.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83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06375"/>
            <a:ext cx="8529638" cy="857250"/>
          </a:xfrm>
        </p:spPr>
        <p:txBody>
          <a:bodyPr>
            <a:noAutofit/>
          </a:bodyPr>
          <a:lstStyle/>
          <a:p>
            <a:r>
              <a:rPr lang="en-AU" sz="4000" b="1" dirty="0">
                <a:solidFill>
                  <a:srgbClr val="002060"/>
                </a:solidFill>
                <a:latin typeface="Calibri Light" panose="020F0302020204030204" pitchFamily="34" charset="0"/>
              </a:rPr>
              <a:t>Administration &amp; </a:t>
            </a:r>
            <a:r>
              <a:rPr lang="en-AU" sz="40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key </a:t>
            </a:r>
            <a:r>
              <a:rPr lang="en-AU" sz="4000" b="1" dirty="0">
                <a:solidFill>
                  <a:srgbClr val="002060"/>
                </a:solidFill>
                <a:latin typeface="Calibri Light" panose="020F0302020204030204" pitchFamily="34" charset="0"/>
              </a:rPr>
              <a:t>counselling </a:t>
            </a:r>
            <a:r>
              <a:rPr lang="en-AU" sz="40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points</a:t>
            </a:r>
            <a:endParaRPr lang="en-AU" sz="40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If </a:t>
            </a:r>
            <a:r>
              <a:rPr lang="en-AU" dirty="0"/>
              <a:t>mouth is dry, moisten mouth with water before </a:t>
            </a:r>
            <a:r>
              <a:rPr lang="en-AU" dirty="0" smtClean="0"/>
              <a:t>using</a:t>
            </a:r>
            <a:endParaRPr lang="en-AU" dirty="0"/>
          </a:p>
          <a:p>
            <a:r>
              <a:rPr lang="en-AU" dirty="0" smtClean="0"/>
              <a:t>Do </a:t>
            </a:r>
            <a:r>
              <a:rPr lang="en-AU" dirty="0"/>
              <a:t>not remove from packaging until </a:t>
            </a:r>
            <a:r>
              <a:rPr lang="en-AU" dirty="0" smtClean="0"/>
              <a:t>required</a:t>
            </a:r>
            <a:endParaRPr lang="en-AU" dirty="0"/>
          </a:p>
          <a:p>
            <a:r>
              <a:rPr lang="en-AU" dirty="0" smtClean="0"/>
              <a:t>Do </a:t>
            </a:r>
            <a:r>
              <a:rPr lang="en-AU" dirty="0"/>
              <a:t>not eat or drink anything until dose is </a:t>
            </a:r>
            <a:r>
              <a:rPr lang="en-AU" dirty="0" smtClean="0"/>
              <a:t>finished</a:t>
            </a:r>
            <a:endParaRPr lang="en-AU" dirty="0"/>
          </a:p>
          <a:p>
            <a:r>
              <a:rPr lang="en-AU" dirty="0" smtClean="0"/>
              <a:t>Fentanyl’s </a:t>
            </a:r>
            <a:r>
              <a:rPr lang="en-AU" dirty="0"/>
              <a:t>activity is significantly reduced if </a:t>
            </a:r>
            <a:r>
              <a:rPr lang="en-AU" dirty="0" smtClean="0"/>
              <a:t>swallowed </a:t>
            </a:r>
          </a:p>
          <a:p>
            <a:endParaRPr lang="en-AU" dirty="0" smtClean="0"/>
          </a:p>
          <a:p>
            <a:pPr marL="0" indent="0">
              <a:spcAft>
                <a:spcPts val="300"/>
              </a:spcAft>
              <a:buNone/>
            </a:pPr>
            <a:r>
              <a:rPr lang="en-AU" b="1" dirty="0">
                <a:solidFill>
                  <a:srgbClr val="00B050"/>
                </a:solidFill>
              </a:rPr>
              <a:t>PATIENT/CARER COUNSELLING IS ESSENTIAL </a:t>
            </a:r>
          </a:p>
          <a:p>
            <a:pPr>
              <a:spcAft>
                <a:spcPts val="300"/>
              </a:spcAft>
            </a:pPr>
            <a:r>
              <a:rPr lang="en-AU" dirty="0"/>
              <a:t>Discuss place in treatment plan, what to expect and specific instructions on use, possible side effects, what to do if side effects occur and provide a CMI and/or written information.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93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06375"/>
            <a:ext cx="8872538" cy="857250"/>
          </a:xfrm>
        </p:spPr>
        <p:txBody>
          <a:bodyPr>
            <a:noAutofit/>
          </a:bodyPr>
          <a:lstStyle/>
          <a:p>
            <a:r>
              <a:rPr lang="en-AU" sz="3200" b="1" dirty="0">
                <a:solidFill>
                  <a:srgbClr val="002060"/>
                </a:solidFill>
                <a:latin typeface="Calibri Light" panose="020F0302020204030204" pitchFamily="34" charset="0"/>
              </a:rPr>
              <a:t>Appropriate storage, </a:t>
            </a:r>
            <a:r>
              <a:rPr lang="en-AU" sz="32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handling, recording </a:t>
            </a:r>
            <a:r>
              <a:rPr lang="en-AU" sz="32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&amp; disposal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0140"/>
            <a:ext cx="8739188" cy="3474091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300"/>
              </a:spcAft>
            </a:pPr>
            <a:r>
              <a:rPr lang="en-AU" dirty="0" smtClean="0"/>
              <a:t>Patients/carers </a:t>
            </a:r>
            <a:r>
              <a:rPr lang="en-AU" dirty="0"/>
              <a:t>should be alerted to safe and appropriate storage and disposal. </a:t>
            </a:r>
          </a:p>
          <a:p>
            <a:pPr>
              <a:spcAft>
                <a:spcPts val="300"/>
              </a:spcAft>
            </a:pPr>
            <a:r>
              <a:rPr lang="en-AU" dirty="0" smtClean="0"/>
              <a:t>Keep </a:t>
            </a:r>
            <a:r>
              <a:rPr lang="en-AU" dirty="0"/>
              <a:t>out of reach of children at all times as accidental exposure can be fatal. </a:t>
            </a:r>
          </a:p>
          <a:p>
            <a:pPr>
              <a:spcAft>
                <a:spcPts val="300"/>
              </a:spcAft>
            </a:pPr>
            <a:r>
              <a:rPr lang="en-AU" dirty="0" smtClean="0"/>
              <a:t>Never </a:t>
            </a:r>
            <a:r>
              <a:rPr lang="en-AU" dirty="0"/>
              <a:t>give a fentanyl product to another person </a:t>
            </a:r>
            <a:r>
              <a:rPr lang="en-AU" dirty="0" smtClean="0"/>
              <a:t>to </a:t>
            </a:r>
            <a:r>
              <a:rPr lang="en-AU" dirty="0"/>
              <a:t>use.</a:t>
            </a:r>
          </a:p>
          <a:p>
            <a:pPr>
              <a:spcAft>
                <a:spcPts val="300"/>
              </a:spcAft>
            </a:pPr>
            <a:r>
              <a:rPr lang="en-AU" dirty="0" smtClean="0"/>
              <a:t>Record </a:t>
            </a:r>
            <a:r>
              <a:rPr lang="en-AU" dirty="0"/>
              <a:t>each formulation on its own separate page in the Schedule 8 register. </a:t>
            </a:r>
          </a:p>
          <a:p>
            <a:pPr>
              <a:spcAft>
                <a:spcPts val="300"/>
              </a:spcAft>
            </a:pPr>
            <a:r>
              <a:rPr lang="en-AU" dirty="0" smtClean="0"/>
              <a:t>In </a:t>
            </a:r>
            <a:r>
              <a:rPr lang="en-AU" dirty="0"/>
              <a:t>hospital, disposal of medicines by healthcare workers requires destruction and witnessing disposal in an appropriate approved container, see NSW </a:t>
            </a:r>
            <a:r>
              <a:rPr lang="en-AU" dirty="0">
                <a:hlinkClick r:id="rId2"/>
              </a:rPr>
              <a:t>PD2017_026 </a:t>
            </a:r>
            <a:r>
              <a:rPr lang="en-AU" dirty="0"/>
              <a:t>and </a:t>
            </a:r>
            <a:r>
              <a:rPr lang="en-AU" dirty="0">
                <a:hlinkClick r:id="rId3"/>
              </a:rPr>
              <a:t>PD2013_043</a:t>
            </a:r>
            <a:r>
              <a:rPr lang="en-AU" dirty="0"/>
              <a:t>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21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119863"/>
            <a:ext cx="8229600" cy="85725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002060"/>
                </a:solidFill>
                <a:latin typeface="Calibri Light" panose="020F0302020204030204" pitchFamily="34" charset="0"/>
              </a:rPr>
              <a:t>Key safety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" y="1096971"/>
            <a:ext cx="8656320" cy="3394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000" dirty="0" smtClean="0"/>
              <a:t>Do NOT use in </a:t>
            </a:r>
            <a:r>
              <a:rPr lang="en-AU" sz="2000" dirty="0"/>
              <a:t>opioid-naïve patients: appropriate patient selection </a:t>
            </a:r>
            <a:r>
              <a:rPr lang="en-AU" sz="2000" dirty="0" smtClean="0"/>
              <a:t>essential</a:t>
            </a:r>
            <a:endParaRPr lang="en-A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000" dirty="0" err="1" smtClean="0"/>
              <a:t>Abstral</a:t>
            </a:r>
            <a:r>
              <a:rPr lang="en-AU" sz="2000" dirty="0"/>
              <a:t>®, Fentora® &amp; Actiq® are NOT </a:t>
            </a:r>
            <a:r>
              <a:rPr lang="en-AU" sz="2000" dirty="0" smtClean="0"/>
              <a:t>interchangeable.</a:t>
            </a:r>
            <a:endParaRPr lang="en-A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000" dirty="0" smtClean="0"/>
              <a:t>Provide </a:t>
            </a:r>
            <a:r>
              <a:rPr lang="en-AU" sz="2000" dirty="0"/>
              <a:t>explicit dosing instructions for management of breakthrough pain episodes and specify the maximum total dose in 24 </a:t>
            </a:r>
            <a:r>
              <a:rPr lang="en-AU" sz="2000" dirty="0" smtClean="0"/>
              <a:t>hours.</a:t>
            </a:r>
            <a:endParaRPr lang="en-A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000" dirty="0" smtClean="0"/>
              <a:t>Always </a:t>
            </a:r>
            <a:r>
              <a:rPr lang="en-AU" sz="2000" dirty="0"/>
              <a:t>ask about breakthrough pain relief and confirm medicine, brand, strength, dosing instructions, circumstances and frequency of use</a:t>
            </a:r>
            <a:r>
              <a:rPr lang="en-AU" sz="2000" dirty="0" smtClean="0"/>
              <a:t>.</a:t>
            </a:r>
            <a:endParaRPr lang="en-A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000" dirty="0" smtClean="0"/>
              <a:t>Ensure </a:t>
            </a:r>
            <a:r>
              <a:rPr lang="en-AU" sz="2000" dirty="0"/>
              <a:t>patients/carers are alert to signs of opioid overdose: sedation, respiratory depression, </a:t>
            </a:r>
            <a:r>
              <a:rPr lang="en-AU" sz="2000" dirty="0" smtClean="0"/>
              <a:t>confusion.</a:t>
            </a:r>
            <a:endParaRPr lang="en-A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000" dirty="0" smtClean="0"/>
              <a:t>Extra </a:t>
            </a:r>
            <a:r>
              <a:rPr lang="en-AU" sz="2000" dirty="0"/>
              <a:t>precautions </a:t>
            </a:r>
            <a:r>
              <a:rPr lang="en-AU" sz="2000" dirty="0" smtClean="0"/>
              <a:t>required </a:t>
            </a:r>
            <a:r>
              <a:rPr lang="en-AU" sz="2000" dirty="0"/>
              <a:t>for safe use, storage and </a:t>
            </a:r>
            <a:r>
              <a:rPr lang="en-AU" sz="2000" dirty="0" smtClean="0"/>
              <a:t>disposal.</a:t>
            </a: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24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>
                <a:solidFill>
                  <a:srgbClr val="002060"/>
                </a:solidFill>
              </a:rPr>
              <a:t>Abstral® Tablet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0244348"/>
              </p:ext>
            </p:extLst>
          </p:nvPr>
        </p:nvGraphicFramePr>
        <p:xfrm>
          <a:off x="217170" y="1063625"/>
          <a:ext cx="8721090" cy="3703639"/>
        </p:xfrm>
        <a:graphic>
          <a:graphicData uri="http://schemas.openxmlformats.org/drawingml/2006/table">
            <a:tbl>
              <a:tblPr/>
              <a:tblGrid>
                <a:gridCol w="183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52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Brand </a:t>
                      </a: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Form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u="sng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hlinkClick r:id="rId3"/>
                        </a:rPr>
                        <a:t>Abstral</a:t>
                      </a: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® Tablet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Place tablet well under the tongue; do not swallow the tablet; allow it to dissolve completely without biting, chewing or sucking.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lvl="0" indent="-163513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71463" algn="l"/>
                        </a:tabLs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Once under the tongue, tablet falls apart almost immediately into small particles which dissolve resulting in release of fentanyl. </a:t>
                      </a:r>
                      <a:endParaRPr lang="en-AU" sz="1000" kern="14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lvl="0" indent="-163513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71463" algn="l"/>
                        </a:tabLst>
                      </a:pPr>
                      <a:r>
                        <a:rPr lang="en-AU" sz="1000" kern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Onset of pain relief commences at approximately 10mins.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6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Route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Sublingual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350">
                <a:tc>
                  <a:txBody>
                    <a:bodyPr/>
                    <a:lstStyle/>
                    <a:p>
                      <a:pPr marL="14605" marR="90170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Dosing (Adults)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460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These products are NOT registered for use in patients less than 18 years of age.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These products are rapid-acting, however, they are </a:t>
                      </a: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INTERCHANGEABLE</a:t>
                      </a: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 NOT convert on a microgram per microgram basis</a:t>
                      </a: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to other fentanyl products including converting between oromucosal fentanyl products.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64770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at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100 micrograms;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after 30mins, if required, give another 100 microgram tablet and consider increasing the tablet strength for the first dose of the next episode of BTCP.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Titrate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upwards as necessary through the range of available dosage strengths (100, 200, 300, 400, 600, 800 micrograms)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Maximum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800 micrograms per BTCP episode.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Wait at least 2 hours between treatment of BTCP episodes.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647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&gt;4 BTCP episodes occur per day for 4 days, consider increasing the dose of the regular background opioid.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Administration &amp; </a:t>
                      </a:r>
                      <a:endParaRPr lang="en-AU" sz="1000" kern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key counselling points</a:t>
                      </a:r>
                      <a:endParaRPr lang="en-AU" sz="1000" kern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7256" y="1118058"/>
            <a:ext cx="665651" cy="55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solidFill>
                  <a:srgbClr val="002060"/>
                </a:solidFill>
              </a:rPr>
              <a:t>Fentora® Orally Disintegrating Tablet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52909659"/>
              </p:ext>
            </p:extLst>
          </p:nvPr>
        </p:nvGraphicFramePr>
        <p:xfrm>
          <a:off x="164306" y="1099345"/>
          <a:ext cx="8815387" cy="3667918"/>
        </p:xfrm>
        <a:graphic>
          <a:graphicData uri="http://schemas.openxmlformats.org/drawingml/2006/table">
            <a:tbl>
              <a:tblPr/>
              <a:tblGrid>
                <a:gridCol w="1843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57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Brand </a:t>
                      </a: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Form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b="1" u="sng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hlinkClick r:id="rId3"/>
                        </a:rPr>
                        <a:t>Fentora</a:t>
                      </a: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® Orally Disintegrating Tablet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AU" sz="10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6195" marR="90170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Place tablet between the cheek and gum near the back molar teeth (if using more than one tablet at a time, place tablets on each side of the mouth); alternatively, a tablet can be placed well under the tongue. Allow it to disintegrate without biting, chewing or sucking.</a:t>
                      </a:r>
                      <a:endParaRPr lang="en-AU" sz="1000" kern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lvl="0" indent="-163513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Allow 30mins for absorption, then if there are any bits of tablet left, patient can swallow them with a glass of water.</a:t>
                      </a:r>
                    </a:p>
                    <a:p>
                      <a:pPr marL="271463" lvl="0" indent="-163513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000" kern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Onset of pain relief commences in 10-15mins.</a:t>
                      </a:r>
                      <a:endParaRPr lang="en-AU" sz="1000" kern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12890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71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Route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Absorbed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buccally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(or sublingually)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5277">
                <a:tc>
                  <a:txBody>
                    <a:bodyPr/>
                    <a:lstStyle/>
                    <a:p>
                      <a:pPr marL="14605" marR="90170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Dosing (Adults)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460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These products are NOT registered for use in patients less than 18 years of age. 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These products are rapid-acting, however, they are </a:t>
                      </a: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INTERCHANGEABLE</a:t>
                      </a: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 NOT convert on a microgram per microgram basis</a:t>
                      </a:r>
                      <a:r>
                        <a:rPr lang="en-AU" sz="10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to other fentanyl products including converting between oromucosal fentanyl products.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7556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at 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 micrograms;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7556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after 30mins, if required, give another 100 microgram tablet and consider increasing the tablet strength for the first dose of the next episode of BTCP.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7556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Titrate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upwards as necessary through the range of available dosage strengths (100, 200, 400, 600, 800 micrograms)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7556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7556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Maximum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800 micrograms per BTCP episode.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7556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7556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Wait at least 4 hours between treatment of BTCP episodes.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7556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75565" algn="l"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&gt;4 BTCP episodes occur per day for several consecutive days, or 2 doses are needed to treat several consecutive episodes, consider increasing the dose of the regular background opioid.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Administration &amp; </a:t>
                      </a:r>
                      <a:endParaRPr lang="en-AU" sz="1000" kern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key counselling points</a:t>
                      </a:r>
                      <a:endParaRPr lang="en-AU" sz="1000" kern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90170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6195" marR="12890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917" y="1169213"/>
            <a:ext cx="690193" cy="5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>
                <a:solidFill>
                  <a:srgbClr val="002060"/>
                </a:solidFill>
              </a:rPr>
              <a:t>Actiq® Lozenge on </a:t>
            </a:r>
            <a:r>
              <a:rPr lang="en-AU" sz="4000" b="1" dirty="0" smtClean="0">
                <a:solidFill>
                  <a:srgbClr val="002060"/>
                </a:solidFill>
              </a:rPr>
              <a:t>handle</a:t>
            </a:r>
            <a:endParaRPr lang="en-AU" sz="4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16</a:t>
            </a:fld>
            <a:endParaRPr lang="en-A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3290134"/>
              </p:ext>
            </p:extLst>
          </p:nvPr>
        </p:nvGraphicFramePr>
        <p:xfrm>
          <a:off x="274321" y="1028700"/>
          <a:ext cx="8663942" cy="4053840"/>
        </p:xfrm>
        <a:graphic>
          <a:graphicData uri="http://schemas.openxmlformats.org/drawingml/2006/table">
            <a:tbl>
              <a:tblPr/>
              <a:tblGrid>
                <a:gridCol w="166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3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31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100" b="1" kern="14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Brand </a:t>
                      </a:r>
                      <a:r>
                        <a:rPr lang="en-AU" sz="11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Form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u="sng" kern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hlinkClick r:id="rId3"/>
                        </a:rPr>
                        <a:t>Actiq</a:t>
                      </a:r>
                      <a:r>
                        <a:rPr lang="en-AU" sz="10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® Lozenge on handle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6195" marR="53975" lvl="0" indent="0" algn="l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Place lozenge in the mouth against the cheek and move it around the mouth using the handle. Allow it to dissolve without biting, chewing or sucking.</a:t>
                      </a: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53340" lvl="0" indent="0" algn="l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marR="53340" lvl="0" indent="-163513" algn="l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en-AU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Optimal pain relief achieved if lozenge </a:t>
                      </a:r>
                      <a:r>
                        <a:rPr kumimoji="0" lang="en-US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 dissolved </a:t>
                      </a:r>
                      <a:r>
                        <a:rPr kumimoji="0" lang="en-AU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over 15mins (not sooner).  </a:t>
                      </a: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marR="53340" lvl="0" indent="-163513" algn="l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en-AU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Onset of pain relief commences within 15mins.</a:t>
                      </a: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marR="53340" lvl="0" indent="-163513" algn="l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en-AU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Lozenge resembles a lollipop. </a:t>
                      </a:r>
                      <a:r>
                        <a:rPr kumimoji="0" lang="en-AU" sz="1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marR="53340" lvl="0" indent="-163513" algn="ctr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 NOT LEAVE IN </a:t>
                      </a: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marR="53340" lvl="0" indent="-163513" algn="ctr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REACH OF OTHERS</a:t>
                      </a: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71463" marR="53340" lvl="0" indent="-163513" algn="l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en-AU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there is any lozenge left, dispose safely as per policy for Schedule 8 medicines.</a:t>
                      </a:r>
                    </a:p>
                    <a:p>
                      <a:pPr marL="271463" marR="53340" lvl="0" indent="-163513" algn="l" defTabSz="914355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en-AU" sz="1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Ensure good dental hygiene as the lozenge contains sugar.</a:t>
                      </a: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en-AU" sz="16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49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Route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Buccal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227">
                <a:tc>
                  <a:txBody>
                    <a:bodyPr/>
                    <a:lstStyle/>
                    <a:p>
                      <a:pPr marL="14605" marR="90170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Dosing (Adults)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460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These products are NOT registered for use in patients less than 18 years of age. 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These products are rapid-acting, however, they are </a:t>
                      </a:r>
                      <a:r>
                        <a:rPr lang="en-AU" sz="9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INTERCHANGEABLE</a:t>
                      </a:r>
                      <a:r>
                        <a:rPr lang="en-AU" sz="9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5565" marR="90170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 NOT convert on a microgram per microgram basis</a:t>
                      </a:r>
                      <a:r>
                        <a:rPr lang="en-AU" sz="900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to other fentanyl products including converting between oromucosal fentanyl products.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12890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at 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 micrograms;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12890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after 30mins, if required, give another 200 microgram lozenge  and consider increasing the tablet strength for the first dose of the next episode of BTCP.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12890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12890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Titrate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upwards as necessary through the range of available dosage strengths (200, 400, 600, 800, 1200, 1600 micrograms)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12890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3873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Usual maximum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is 1600 micrograms per BTCP episode. (A second dose of 1600mcg is rarely needed).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12890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12890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Wait at least 4 hours between treatment of BTCP episodes.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12890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38735" algn="l" hangingPunct="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&gt;4 BTCP episodes occur per day for 4 days, or 2 doses are needed to treat several consecutive episodes, consider increasing the dose of the regular background opioid.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Administration &amp; </a:t>
                      </a:r>
                      <a:endParaRPr kumimoji="0" lang="en-AU" sz="11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355" rtl="0" eaLnBrk="1" fontAlgn="auto" latinLnBrk="0" hangingPunct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key counselling points</a:t>
                      </a:r>
                      <a:endParaRPr kumimoji="0" lang="en-AU" sz="11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6195" marR="53975" algn="l" hangingPunct="0">
                        <a:lnSpc>
                          <a:spcPct val="118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13538" b="14063"/>
          <a:stretch/>
        </p:blipFill>
        <p:spPr>
          <a:xfrm>
            <a:off x="5391819" y="1087918"/>
            <a:ext cx="1678167" cy="45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2060"/>
                </a:solidFill>
              </a:rPr>
              <a:t>Quiz Question 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AU" b="1" dirty="0" smtClean="0"/>
              <a:t>1. For </a:t>
            </a:r>
            <a:r>
              <a:rPr lang="en-AU" b="1" dirty="0"/>
              <a:t>which patients may an </a:t>
            </a:r>
            <a:r>
              <a:rPr lang="en-AU" b="1" dirty="0" err="1"/>
              <a:t>oromucosal</a:t>
            </a:r>
            <a:r>
              <a:rPr lang="en-AU" b="1" dirty="0"/>
              <a:t> fentanyl formulation be indicated? (More than one answer is correct) </a:t>
            </a:r>
            <a:endParaRPr lang="en-AU" dirty="0"/>
          </a:p>
          <a:p>
            <a:pPr marL="514350" lvl="0" indent="-514350">
              <a:buFont typeface="+mj-lt"/>
              <a:buAutoNum type="alphaLcPeriod"/>
            </a:pPr>
            <a:r>
              <a:rPr lang="en-AU" b="1" dirty="0"/>
              <a:t>Patient 1</a:t>
            </a:r>
            <a:r>
              <a:rPr lang="en-AU" dirty="0"/>
              <a:t>: 17 year old male who has stable opioid analgesic requirements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AU" b="1" dirty="0"/>
              <a:t>Patient 2</a:t>
            </a:r>
            <a:r>
              <a:rPr lang="en-AU" dirty="0"/>
              <a:t>: 67 year old female who has intractable nausea and vomiting for the last 3 days and has break through cancer pain (BTCP)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AU" b="1" dirty="0"/>
              <a:t>Patient 3:</a:t>
            </a:r>
            <a:r>
              <a:rPr lang="en-AU" dirty="0"/>
              <a:t> 53 year old male who has dysphagia and is experiencing BTCP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AU" b="1" dirty="0"/>
              <a:t>Patient 4:</a:t>
            </a:r>
            <a:r>
              <a:rPr lang="en-AU" dirty="0"/>
              <a:t> 60 year old male who has swallowing difficulties and acute pain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3589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2060"/>
                </a:solidFill>
              </a:rPr>
              <a:t>Quiz Question 1 </a:t>
            </a:r>
            <a:r>
              <a:rPr lang="en-AU" b="1" dirty="0" smtClean="0">
                <a:solidFill>
                  <a:srgbClr val="002060"/>
                </a:solidFill>
              </a:rPr>
              <a:t>-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b="1" dirty="0"/>
              <a:t>1. For which patients may an </a:t>
            </a:r>
            <a:r>
              <a:rPr lang="en-AU" b="1" dirty="0" err="1"/>
              <a:t>oromucosal</a:t>
            </a:r>
            <a:r>
              <a:rPr lang="en-AU" b="1" dirty="0"/>
              <a:t> fentanyl formulation be indicated? (More than one answer is correct) </a:t>
            </a:r>
            <a:endParaRPr lang="en-AU" dirty="0"/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B050"/>
                </a:solidFill>
              </a:rPr>
              <a:t>Patient </a:t>
            </a:r>
            <a:r>
              <a:rPr lang="en-US" dirty="0">
                <a:solidFill>
                  <a:srgbClr val="00B050"/>
                </a:solidFill>
              </a:rPr>
              <a:t>2: 67 year old female who has intractable nausea and vomiting for the last 3 days and has break through cancer pain (BTCP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b.   Patient </a:t>
            </a:r>
            <a:r>
              <a:rPr lang="en-US" dirty="0">
                <a:solidFill>
                  <a:srgbClr val="00B050"/>
                </a:solidFill>
              </a:rPr>
              <a:t>3: 53 year old male who has dysphagia and is experiencing BTCP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4263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2060"/>
                </a:solidFill>
              </a:rPr>
              <a:t>Quiz Question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AU" b="1" dirty="0" smtClean="0"/>
              <a:t>2. Which </a:t>
            </a:r>
            <a:r>
              <a:rPr lang="en-AU" b="1" dirty="0"/>
              <a:t>order regarding onset of pain relief, from fastest to slowest, is most correct for the different </a:t>
            </a:r>
            <a:r>
              <a:rPr lang="en-AU" b="1" dirty="0" err="1"/>
              <a:t>oromucosal</a:t>
            </a:r>
            <a:r>
              <a:rPr lang="en-AU" b="1" dirty="0"/>
              <a:t> fentanyl formulations?</a:t>
            </a:r>
            <a:endParaRPr lang="en-AU" dirty="0"/>
          </a:p>
          <a:p>
            <a:pPr marL="514350" lvl="0" indent="-514350">
              <a:buFont typeface="+mj-lt"/>
              <a:buAutoNum type="alphaLcPeriod"/>
            </a:pPr>
            <a:r>
              <a:rPr lang="en-AU" dirty="0" err="1"/>
              <a:t>Abstral</a:t>
            </a:r>
            <a:r>
              <a:rPr lang="en-AU" dirty="0"/>
              <a:t> &gt; </a:t>
            </a:r>
            <a:r>
              <a:rPr lang="en-AU" dirty="0" err="1"/>
              <a:t>Actiq</a:t>
            </a:r>
            <a:r>
              <a:rPr lang="en-AU" dirty="0"/>
              <a:t> &gt; </a:t>
            </a:r>
            <a:r>
              <a:rPr lang="en-AU" dirty="0" err="1"/>
              <a:t>Fentora</a:t>
            </a:r>
            <a:r>
              <a:rPr lang="en-AU" dirty="0"/>
              <a:t>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AU" dirty="0" err="1"/>
              <a:t>Abstral</a:t>
            </a:r>
            <a:r>
              <a:rPr lang="en-AU" dirty="0"/>
              <a:t> &gt; </a:t>
            </a:r>
            <a:r>
              <a:rPr lang="en-AU" dirty="0" err="1"/>
              <a:t>Fentora</a:t>
            </a:r>
            <a:r>
              <a:rPr lang="en-AU" dirty="0"/>
              <a:t> &gt; </a:t>
            </a:r>
            <a:r>
              <a:rPr lang="en-AU" dirty="0" err="1"/>
              <a:t>Actiq</a:t>
            </a:r>
            <a:r>
              <a:rPr lang="en-AU" dirty="0"/>
              <a:t>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AU" dirty="0" err="1"/>
              <a:t>Fentora</a:t>
            </a:r>
            <a:r>
              <a:rPr lang="en-AU" dirty="0"/>
              <a:t> &gt; </a:t>
            </a:r>
            <a:r>
              <a:rPr lang="en-AU" dirty="0" err="1"/>
              <a:t>Actiq</a:t>
            </a:r>
            <a:r>
              <a:rPr lang="en-AU" dirty="0"/>
              <a:t> &gt; </a:t>
            </a:r>
            <a:r>
              <a:rPr lang="en-AU" dirty="0" err="1"/>
              <a:t>Abstral</a:t>
            </a:r>
            <a:r>
              <a:rPr lang="en-AU" dirty="0"/>
              <a:t>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AU" dirty="0" err="1"/>
              <a:t>Actiq</a:t>
            </a:r>
            <a:r>
              <a:rPr lang="en-AU" dirty="0"/>
              <a:t> &gt; </a:t>
            </a:r>
            <a:r>
              <a:rPr lang="en-AU" dirty="0" err="1"/>
              <a:t>Abstral</a:t>
            </a:r>
            <a:r>
              <a:rPr lang="en-AU" dirty="0"/>
              <a:t> &gt; </a:t>
            </a:r>
            <a:r>
              <a:rPr lang="en-AU" dirty="0" err="1"/>
              <a:t>Fentora</a:t>
            </a:r>
            <a:r>
              <a:rPr lang="en-AU" dirty="0"/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3D908-88FC-4E81-B051-0CD828DA29B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17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Objectives</a:t>
            </a:r>
            <a:endParaRPr lang="en-AU" sz="40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dirty="0" smtClean="0"/>
              <a:t>Provide a brief overview of fentanyl oromucosal formulations currently available. </a:t>
            </a:r>
          </a:p>
          <a:p>
            <a:pPr>
              <a:lnSpc>
                <a:spcPct val="100000"/>
              </a:lnSpc>
            </a:pPr>
            <a:r>
              <a:rPr lang="en-AU" dirty="0" smtClean="0"/>
              <a:t>Describe recognised safety issues with:</a:t>
            </a:r>
          </a:p>
          <a:p>
            <a:pPr lvl="1">
              <a:lnSpc>
                <a:spcPct val="100000"/>
              </a:lnSpc>
            </a:pPr>
            <a:r>
              <a:rPr lang="en-AU" dirty="0" smtClean="0"/>
              <a:t>Prescribing for specific patients</a:t>
            </a:r>
          </a:p>
          <a:p>
            <a:pPr lvl="1">
              <a:lnSpc>
                <a:spcPct val="100000"/>
              </a:lnSpc>
            </a:pPr>
            <a:r>
              <a:rPr lang="en-AU" dirty="0" smtClean="0"/>
              <a:t>Dosing</a:t>
            </a:r>
          </a:p>
          <a:p>
            <a:pPr lvl="1">
              <a:lnSpc>
                <a:spcPct val="100000"/>
              </a:lnSpc>
            </a:pPr>
            <a:r>
              <a:rPr lang="en-AU" dirty="0" smtClean="0"/>
              <a:t>Administration</a:t>
            </a:r>
          </a:p>
          <a:p>
            <a:pPr lvl="1">
              <a:lnSpc>
                <a:spcPct val="100000"/>
              </a:lnSpc>
            </a:pPr>
            <a:r>
              <a:rPr lang="en-AU" dirty="0"/>
              <a:t>S</a:t>
            </a:r>
            <a:r>
              <a:rPr lang="en-AU" dirty="0" smtClean="0"/>
              <a:t>torage, handling, recording and disposal.</a:t>
            </a:r>
          </a:p>
          <a:p>
            <a:pPr>
              <a:lnSpc>
                <a:spcPct val="100000"/>
              </a:lnSpc>
            </a:pPr>
            <a:r>
              <a:rPr lang="en-AU" dirty="0" smtClean="0"/>
              <a:t>Discuss strategies to address safety issues.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95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2060"/>
                </a:solidFill>
              </a:rPr>
              <a:t>Quiz Question </a:t>
            </a:r>
            <a:r>
              <a:rPr lang="en-AU" b="1" dirty="0" smtClean="0">
                <a:solidFill>
                  <a:srgbClr val="002060"/>
                </a:solidFill>
              </a:rPr>
              <a:t>2 </a:t>
            </a:r>
            <a:r>
              <a:rPr lang="en-AU" b="1" dirty="0">
                <a:solidFill>
                  <a:srgbClr val="002060"/>
                </a:solidFill>
              </a:rPr>
              <a:t>- </a:t>
            </a:r>
            <a:r>
              <a:rPr lang="en-AU" b="1" dirty="0" smtClean="0">
                <a:solidFill>
                  <a:srgbClr val="002060"/>
                </a:solidFill>
              </a:rPr>
              <a:t>Answer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b="1" dirty="0"/>
              <a:t>2. Which order regarding onset of pain relief, from fastest to slowest, is most correct for the different </a:t>
            </a:r>
            <a:r>
              <a:rPr lang="en-AU" b="1" dirty="0" err="1"/>
              <a:t>oromucosal</a:t>
            </a:r>
            <a:r>
              <a:rPr lang="en-AU" b="1" dirty="0"/>
              <a:t> fentanyl formulations?</a:t>
            </a:r>
            <a:endParaRPr lang="en-AU" dirty="0"/>
          </a:p>
          <a:p>
            <a:pPr marL="514350" lvl="0" indent="-514350">
              <a:buFont typeface="+mj-lt"/>
              <a:buAutoNum type="alphaLcPeriod"/>
            </a:pPr>
            <a:r>
              <a:rPr lang="en-AU" dirty="0" err="1">
                <a:solidFill>
                  <a:srgbClr val="00B050"/>
                </a:solidFill>
              </a:rPr>
              <a:t>Abstral</a:t>
            </a:r>
            <a:r>
              <a:rPr lang="en-AU" dirty="0">
                <a:solidFill>
                  <a:srgbClr val="00B050"/>
                </a:solidFill>
              </a:rPr>
              <a:t> &gt; </a:t>
            </a:r>
            <a:r>
              <a:rPr lang="en-AU" dirty="0" err="1">
                <a:solidFill>
                  <a:srgbClr val="00B050"/>
                </a:solidFill>
              </a:rPr>
              <a:t>Actiq</a:t>
            </a:r>
            <a:r>
              <a:rPr lang="en-AU" dirty="0">
                <a:solidFill>
                  <a:srgbClr val="00B050"/>
                </a:solidFill>
              </a:rPr>
              <a:t> &gt; </a:t>
            </a:r>
            <a:r>
              <a:rPr lang="en-AU" dirty="0" err="1">
                <a:solidFill>
                  <a:srgbClr val="00B050"/>
                </a:solidFill>
              </a:rPr>
              <a:t>Fentora</a:t>
            </a:r>
            <a:r>
              <a:rPr lang="en-AU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9088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2060"/>
                </a:solidFill>
              </a:rPr>
              <a:t>Quiz Question 3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3. </a:t>
            </a:r>
            <a:r>
              <a:rPr lang="en-AU" b="1" dirty="0"/>
              <a:t>Ms RL, a 58 year old female has been prescribed </a:t>
            </a:r>
            <a:r>
              <a:rPr lang="en-AU" b="1" dirty="0" err="1"/>
              <a:t>Fentora</a:t>
            </a:r>
            <a:r>
              <a:rPr lang="en-AU" b="1" dirty="0"/>
              <a:t>® for breakthrough cancer pain. It is currently being administered </a:t>
            </a:r>
            <a:r>
              <a:rPr lang="en-AU" b="1" dirty="0" err="1"/>
              <a:t>buccally</a:t>
            </a:r>
            <a:r>
              <a:rPr lang="en-AU" b="1" dirty="0"/>
              <a:t>. There appears to be no more stock in the DD safe and the junior medical officer has prescribed </a:t>
            </a:r>
            <a:r>
              <a:rPr lang="en-AU" b="1" dirty="0" err="1"/>
              <a:t>Actiq</a:t>
            </a:r>
            <a:r>
              <a:rPr lang="en-AU" b="1" dirty="0"/>
              <a:t>® instead. What is the likely rationale for this substitution and why may </a:t>
            </a:r>
            <a:r>
              <a:rPr lang="en-AU" b="1" dirty="0" err="1"/>
              <a:t>Actiq</a:t>
            </a:r>
            <a:r>
              <a:rPr lang="en-AU" b="1" dirty="0"/>
              <a:t>® be inappropriate for the patient?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3D908-88FC-4E81-B051-0CD828DA29B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278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719144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002060"/>
                </a:solidFill>
              </a:rPr>
              <a:t>Quiz Question 3 </a:t>
            </a:r>
            <a:r>
              <a:rPr lang="en-AU" b="1" dirty="0" smtClean="0">
                <a:solidFill>
                  <a:srgbClr val="002060"/>
                </a:solidFill>
              </a:rPr>
              <a:t>- Answer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32" y="925519"/>
            <a:ext cx="8675648" cy="380524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AU" sz="6000" dirty="0">
                <a:solidFill>
                  <a:srgbClr val="00B050"/>
                </a:solidFill>
              </a:rPr>
              <a:t>Possible rationale; They can both be administered </a:t>
            </a:r>
            <a:r>
              <a:rPr lang="en-AU" sz="6000" dirty="0" err="1">
                <a:solidFill>
                  <a:srgbClr val="00B050"/>
                </a:solidFill>
              </a:rPr>
              <a:t>buccally</a:t>
            </a:r>
            <a:r>
              <a:rPr lang="en-AU" sz="6000" dirty="0">
                <a:solidFill>
                  <a:srgbClr val="00B050"/>
                </a:solidFill>
              </a:rPr>
              <a:t> and both have similar dosing frequencies for BTCP when administered </a:t>
            </a:r>
            <a:r>
              <a:rPr lang="en-AU" sz="6000" dirty="0" err="1">
                <a:solidFill>
                  <a:srgbClr val="00B050"/>
                </a:solidFill>
              </a:rPr>
              <a:t>buccally</a:t>
            </a:r>
            <a:r>
              <a:rPr lang="en-AU" sz="6000" dirty="0">
                <a:solidFill>
                  <a:srgbClr val="00B050"/>
                </a:solidFill>
              </a:rPr>
              <a:t>  (should be at least 4 hours for treatment of BTCP episodes</a:t>
            </a:r>
            <a:r>
              <a:rPr lang="en-AU" sz="6000" dirty="0" smtClean="0">
                <a:solidFill>
                  <a:srgbClr val="00B050"/>
                </a:solidFill>
              </a:rPr>
              <a:t>).  </a:t>
            </a:r>
            <a:endParaRPr lang="en-AU" sz="6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AU" sz="6000" b="1" u="sng" dirty="0" smtClean="0"/>
              <a:t>However, </a:t>
            </a:r>
            <a:endParaRPr lang="en-AU" sz="6000" b="1" u="sng" dirty="0"/>
          </a:p>
          <a:p>
            <a:pPr lvl="0"/>
            <a:r>
              <a:rPr lang="en-AU" sz="6000" dirty="0">
                <a:solidFill>
                  <a:srgbClr val="00B050"/>
                </a:solidFill>
              </a:rPr>
              <a:t>It is not recommended to use more than one brand of </a:t>
            </a:r>
            <a:r>
              <a:rPr lang="en-AU" sz="6000" dirty="0" err="1">
                <a:solidFill>
                  <a:srgbClr val="00B050"/>
                </a:solidFill>
              </a:rPr>
              <a:t>oromucosal</a:t>
            </a:r>
            <a:r>
              <a:rPr lang="en-AU" sz="6000" dirty="0">
                <a:solidFill>
                  <a:srgbClr val="00B050"/>
                </a:solidFill>
              </a:rPr>
              <a:t> fentanyl </a:t>
            </a:r>
            <a:r>
              <a:rPr lang="en-AU" sz="6000" dirty="0" smtClean="0">
                <a:solidFill>
                  <a:srgbClr val="00B050"/>
                </a:solidFill>
              </a:rPr>
              <a:t>products, brands </a:t>
            </a:r>
            <a:r>
              <a:rPr lang="en-AU" sz="6000" u="sng" dirty="0">
                <a:solidFill>
                  <a:srgbClr val="00B050"/>
                </a:solidFill>
              </a:rPr>
              <a:t>ARE NOT</a:t>
            </a:r>
            <a:r>
              <a:rPr lang="en-AU" sz="6000" dirty="0">
                <a:solidFill>
                  <a:srgbClr val="00B050"/>
                </a:solidFill>
              </a:rPr>
              <a:t> interchangeable. </a:t>
            </a:r>
          </a:p>
          <a:p>
            <a:pPr lvl="0"/>
            <a:r>
              <a:rPr lang="en-AU" sz="6000" dirty="0">
                <a:solidFill>
                  <a:srgbClr val="00B050"/>
                </a:solidFill>
              </a:rPr>
              <a:t>Recommend sourcing the same brand from elsewhere before switching the patient to another brand. </a:t>
            </a:r>
            <a:endParaRPr lang="en-AU" sz="6000" dirty="0" smtClean="0">
              <a:solidFill>
                <a:srgbClr val="00B050"/>
              </a:solidFill>
            </a:endParaRPr>
          </a:p>
          <a:p>
            <a:pPr lvl="0"/>
            <a:endParaRPr lang="en-AU" sz="6000" dirty="0">
              <a:solidFill>
                <a:srgbClr val="00B050"/>
              </a:solidFill>
            </a:endParaRPr>
          </a:p>
          <a:p>
            <a:pPr lvl="0"/>
            <a:r>
              <a:rPr lang="en-AU" sz="6000" dirty="0">
                <a:solidFill>
                  <a:srgbClr val="00B050"/>
                </a:solidFill>
              </a:rPr>
              <a:t>In the rare circumstance that the </a:t>
            </a:r>
            <a:r>
              <a:rPr lang="en-AU" sz="6000" dirty="0" err="1">
                <a:solidFill>
                  <a:srgbClr val="00B050"/>
                </a:solidFill>
              </a:rPr>
              <a:t>Fentora</a:t>
            </a:r>
            <a:r>
              <a:rPr lang="en-AU" sz="6000" b="1" dirty="0">
                <a:solidFill>
                  <a:srgbClr val="00B050"/>
                </a:solidFill>
              </a:rPr>
              <a:t>®</a:t>
            </a:r>
            <a:r>
              <a:rPr lang="en-AU" sz="6000" dirty="0">
                <a:solidFill>
                  <a:srgbClr val="00B050"/>
                </a:solidFill>
              </a:rPr>
              <a:t> brand (in the correct strength) is not obtainable but </a:t>
            </a:r>
            <a:r>
              <a:rPr lang="en-AU" sz="6000" dirty="0" err="1">
                <a:solidFill>
                  <a:srgbClr val="00B050"/>
                </a:solidFill>
              </a:rPr>
              <a:t>Actiq</a:t>
            </a:r>
            <a:r>
              <a:rPr lang="en-AU" sz="6000" b="1" dirty="0">
                <a:solidFill>
                  <a:srgbClr val="00B050"/>
                </a:solidFill>
              </a:rPr>
              <a:t>®</a:t>
            </a:r>
            <a:r>
              <a:rPr lang="en-AU" sz="6000" dirty="0">
                <a:solidFill>
                  <a:srgbClr val="00B050"/>
                </a:solidFill>
              </a:rPr>
              <a:t> is, the commencing dose of </a:t>
            </a:r>
            <a:r>
              <a:rPr lang="en-AU" sz="6000" dirty="0" err="1">
                <a:solidFill>
                  <a:srgbClr val="00B050"/>
                </a:solidFill>
              </a:rPr>
              <a:t>Actiq</a:t>
            </a:r>
            <a:r>
              <a:rPr lang="en-AU" sz="6000" b="1" dirty="0">
                <a:solidFill>
                  <a:srgbClr val="00B050"/>
                </a:solidFill>
              </a:rPr>
              <a:t>®</a:t>
            </a:r>
            <a:r>
              <a:rPr lang="en-AU" sz="6000" dirty="0">
                <a:solidFill>
                  <a:srgbClr val="00B050"/>
                </a:solidFill>
              </a:rPr>
              <a:t> would need to be the recommended starting dose (200 micrograms) whether Ms RL was on the lowest dose of </a:t>
            </a:r>
            <a:r>
              <a:rPr lang="en-AU" sz="6000" dirty="0" err="1">
                <a:solidFill>
                  <a:srgbClr val="00B050"/>
                </a:solidFill>
              </a:rPr>
              <a:t>Fentora</a:t>
            </a:r>
            <a:r>
              <a:rPr lang="en-AU" sz="6000" b="1" dirty="0">
                <a:solidFill>
                  <a:srgbClr val="00B050"/>
                </a:solidFill>
              </a:rPr>
              <a:t>®</a:t>
            </a:r>
            <a:r>
              <a:rPr lang="en-AU" sz="6000" dirty="0">
                <a:solidFill>
                  <a:srgbClr val="00B050"/>
                </a:solidFill>
              </a:rPr>
              <a:t> (100 micrograms) or not. The dose could then be titrated as required thereafter. Note it is not recommended that any of the </a:t>
            </a:r>
            <a:r>
              <a:rPr lang="en-AU" sz="6000" dirty="0" err="1">
                <a:solidFill>
                  <a:srgbClr val="00B050"/>
                </a:solidFill>
              </a:rPr>
              <a:t>oromucosal</a:t>
            </a:r>
            <a:r>
              <a:rPr lang="en-AU" sz="6000" dirty="0">
                <a:solidFill>
                  <a:srgbClr val="00B050"/>
                </a:solidFill>
              </a:rPr>
              <a:t> fentanyl products be crushed or split. In order to reduce medication errors, it should also be noted that hospital wards would normally only routinely stock one brand of </a:t>
            </a:r>
            <a:r>
              <a:rPr lang="en-AU" sz="6000" dirty="0" err="1">
                <a:solidFill>
                  <a:srgbClr val="00B050"/>
                </a:solidFill>
              </a:rPr>
              <a:t>oromucosal</a:t>
            </a:r>
            <a:r>
              <a:rPr lang="en-AU" sz="6000" dirty="0">
                <a:solidFill>
                  <a:srgbClr val="00B050"/>
                </a:solidFill>
              </a:rPr>
              <a:t> fentanyl products. Reference to local or state policy is advised</a:t>
            </a:r>
            <a:r>
              <a:rPr lang="en-AU" sz="6000" dirty="0" smtClean="0">
                <a:solidFill>
                  <a:srgbClr val="00B050"/>
                </a:solidFill>
              </a:rPr>
              <a:t>.</a:t>
            </a:r>
          </a:p>
          <a:p>
            <a:pPr lvl="0"/>
            <a:endParaRPr lang="en-AU" sz="6000" dirty="0">
              <a:solidFill>
                <a:srgbClr val="00B050"/>
              </a:solidFill>
            </a:endParaRPr>
          </a:p>
          <a:p>
            <a:pPr lvl="0"/>
            <a:r>
              <a:rPr lang="en-AU" sz="6000" dirty="0">
                <a:solidFill>
                  <a:srgbClr val="00B050"/>
                </a:solidFill>
              </a:rPr>
              <a:t>It is recommended that the JMO or other relevant clinician seeks advice from a palliative care physician regarding management of BTCP in Ms RL if </a:t>
            </a:r>
            <a:r>
              <a:rPr lang="en-AU" sz="6000" dirty="0" err="1">
                <a:solidFill>
                  <a:srgbClr val="00B050"/>
                </a:solidFill>
              </a:rPr>
              <a:t>Fentora</a:t>
            </a:r>
            <a:r>
              <a:rPr lang="en-AU" sz="6000" b="1" dirty="0">
                <a:solidFill>
                  <a:srgbClr val="00B050"/>
                </a:solidFill>
              </a:rPr>
              <a:t>®</a:t>
            </a:r>
            <a:r>
              <a:rPr lang="en-AU" sz="6000" dirty="0">
                <a:solidFill>
                  <a:srgbClr val="00B050"/>
                </a:solidFill>
              </a:rPr>
              <a:t> at the correct strength is not available.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3355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2060"/>
                </a:solidFill>
              </a:rPr>
              <a:t>Quiz Question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 smtClean="0"/>
              <a:t>4. Mr </a:t>
            </a:r>
            <a:r>
              <a:rPr lang="en-AU" b="1" dirty="0"/>
              <a:t>VP who has been on opioid therapy for some time for cancer pain, has been prescribed 200 microgram of </a:t>
            </a:r>
            <a:r>
              <a:rPr lang="en-AU" b="1" dirty="0" err="1"/>
              <a:t>Actiq</a:t>
            </a:r>
            <a:r>
              <a:rPr lang="en-AU" b="1" dirty="0"/>
              <a:t>® in hospital for his BTCP. This was last administered to Mr VP this morning and he has since complained of feeling very drowsy. After looking at the drug safe, </a:t>
            </a:r>
            <a:r>
              <a:rPr lang="en-AU" b="1" dirty="0" err="1"/>
              <a:t>Abstral</a:t>
            </a:r>
            <a:r>
              <a:rPr lang="en-AU" b="1" dirty="0"/>
              <a:t>® 200 microgram was inadvertently placed where </a:t>
            </a:r>
            <a:r>
              <a:rPr lang="en-AU" b="1" dirty="0" err="1"/>
              <a:t>Actiq</a:t>
            </a:r>
            <a:r>
              <a:rPr lang="en-AU" b="1" dirty="0"/>
              <a:t>® 200 microgram was meant to be. Why is this an immediate concern?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3D908-88FC-4E81-B051-0CD828DA29B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200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2060"/>
                </a:solidFill>
              </a:rPr>
              <a:t>Quiz Question </a:t>
            </a:r>
            <a:r>
              <a:rPr lang="en-AU" b="1" dirty="0" smtClean="0">
                <a:solidFill>
                  <a:srgbClr val="002060"/>
                </a:solidFill>
              </a:rPr>
              <a:t>4 - Answer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24</a:t>
            </a:fld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285080"/>
              </p:ext>
            </p:extLst>
          </p:nvPr>
        </p:nvGraphicFramePr>
        <p:xfrm>
          <a:off x="3267307" y="1193182"/>
          <a:ext cx="5876693" cy="395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526">
                  <a:extLst>
                    <a:ext uri="{9D8B030D-6E8A-4147-A177-3AD203B41FA5}">
                      <a16:colId xmlns:a16="http://schemas.microsoft.com/office/drawing/2014/main" val="2033811103"/>
                    </a:ext>
                  </a:extLst>
                </a:gridCol>
                <a:gridCol w="1420287">
                  <a:extLst>
                    <a:ext uri="{9D8B030D-6E8A-4147-A177-3AD203B41FA5}">
                      <a16:colId xmlns:a16="http://schemas.microsoft.com/office/drawing/2014/main" val="3307861611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3868791730"/>
                    </a:ext>
                  </a:extLst>
                </a:gridCol>
                <a:gridCol w="1555211">
                  <a:extLst>
                    <a:ext uri="{9D8B030D-6E8A-4147-A177-3AD203B41FA5}">
                      <a16:colId xmlns:a16="http://schemas.microsoft.com/office/drawing/2014/main" val="3006562932"/>
                    </a:ext>
                  </a:extLst>
                </a:gridCol>
              </a:tblGrid>
              <a:tr h="46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Abstral</a:t>
                      </a:r>
                      <a:r>
                        <a:rPr lang="en-AU" sz="1600" dirty="0">
                          <a:effectLst/>
                        </a:rPr>
                        <a:t>®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Fentora®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Actiq</a:t>
                      </a:r>
                      <a:r>
                        <a:rPr lang="en-AU" sz="1600" dirty="0">
                          <a:effectLst/>
                        </a:rPr>
                        <a:t>®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842859"/>
                  </a:ext>
                </a:extLst>
              </a:tr>
              <a:tr h="46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Route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Sublingual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Sublingual/ Buccal 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Buccal 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5367216"/>
                  </a:ext>
                </a:extLst>
              </a:tr>
              <a:tr h="1428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Recommendations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Wait at least 2 hours between treatment of BTCP episodes 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Wait at least 4 hours between treatment of BTCP episodes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Wait at least 4 hours between treatment of BTCP episodes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7957111"/>
                  </a:ext>
                </a:extLst>
              </a:tr>
              <a:tr h="65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Onset of pain relief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Approx. 10 minutes 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10-15 minutes 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15 minutes, no sooner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818585"/>
                  </a:ext>
                </a:extLst>
              </a:tr>
              <a:tr h="945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Max per BTCP episode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800 mcg 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800 mcg 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Usually 1600 mcg 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029712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40405" y="-402531"/>
            <a:ext cx="265541" cy="120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sz="2400"/>
          </a:p>
        </p:txBody>
      </p:sp>
      <p:sp>
        <p:nvSpPr>
          <p:cNvPr id="10" name="TextBox 9"/>
          <p:cNvSpPr txBox="1"/>
          <p:nvPr/>
        </p:nvSpPr>
        <p:spPr>
          <a:xfrm>
            <a:off x="120118" y="1290536"/>
            <a:ext cx="3021980" cy="371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Brands are not interchangeable and </a:t>
            </a:r>
            <a:r>
              <a:rPr lang="en-AU" sz="20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are not </a:t>
            </a:r>
            <a:r>
              <a:rPr lang="en-AU" sz="20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equivalent on a microgram: microgram basis with each other</a:t>
            </a:r>
            <a:r>
              <a:rPr lang="en-AU" sz="20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Mr VP is likely suffering from opioid toxicity. </a:t>
            </a:r>
            <a:endParaRPr lang="en-AU" sz="2000" dirty="0" smtClean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Call for the doctor immediately.</a:t>
            </a:r>
            <a:endParaRPr lang="en-AU" sz="2000" dirty="0">
              <a:solidFill>
                <a:srgbClr val="00B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7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solidFill>
                  <a:srgbClr val="002060"/>
                </a:solidFill>
              </a:rPr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dirty="0" smtClean="0"/>
              <a:t>Australian </a:t>
            </a:r>
            <a:r>
              <a:rPr lang="en-AU" dirty="0"/>
              <a:t>Medicines Handbook, </a:t>
            </a:r>
            <a:r>
              <a:rPr lang="en-AU" dirty="0" smtClean="0"/>
              <a:t>2020. </a:t>
            </a:r>
            <a:r>
              <a:rPr lang="en-AU" dirty="0"/>
              <a:t>Adelaide: Australian Medicines Handbook Pty Ltd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err="1" smtClean="0"/>
              <a:t>CareSearch</a:t>
            </a:r>
            <a:r>
              <a:rPr lang="en-AU" dirty="0"/>
              <a:t>, 2016. PHARMACY PROFILE: Oromucosal Fentanyl Preparations (Abstral® tablet, Actiq® lozenge and Fentora® tablet). [Online] </a:t>
            </a:r>
            <a:r>
              <a:rPr lang="en-AU" dirty="0" smtClean="0"/>
              <a:t>Available </a:t>
            </a:r>
            <a:r>
              <a:rPr lang="en-AU" dirty="0"/>
              <a:t>at: https://www.caresearch.com.au/caresearch/Portals/0/Documents/PROFESSIONAL-GROUPS/Nurses%20Hub/NHN_Pharmacy_Nov2016.pdf [Accessed 29 April 2019</a:t>
            </a:r>
            <a:r>
              <a:rPr lang="en-AU" dirty="0" smtClean="0"/>
              <a:t>].</a:t>
            </a:r>
          </a:p>
          <a:p>
            <a:endParaRPr lang="en-AU" dirty="0"/>
          </a:p>
          <a:p>
            <a:r>
              <a:rPr lang="en-AU" dirty="0" smtClean="0"/>
              <a:t>TIRF </a:t>
            </a:r>
            <a:r>
              <a:rPr lang="en-AU" dirty="0"/>
              <a:t>REMS Access, 2012. </a:t>
            </a:r>
            <a:r>
              <a:rPr lang="en-AU" dirty="0" err="1"/>
              <a:t>Transmucosal</a:t>
            </a:r>
            <a:r>
              <a:rPr lang="en-AU" dirty="0"/>
              <a:t> Immediate Release Fentanyl (TIRF) Products Risk Evaluation and Mitigation Strategy (REMS) Education Program for Prescribers and Pharmacists. [Online] Available at: https://www.tirfremsaccess.com/TirfUI/rems/pdf/education-and-ka.pdf [Accessed 29 April 2019].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9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914400" fontAlgn="base">
              <a:spcBef>
                <a:spcPct val="40000"/>
              </a:spcBef>
              <a:spcAft>
                <a:spcPct val="20000"/>
              </a:spcAft>
              <a:buNone/>
              <a:tabLst>
                <a:tab pos="476250" algn="l"/>
              </a:tabLst>
            </a:pPr>
            <a:r>
              <a:rPr lang="en-AU" altLang="en-US" sz="2000" kern="0" dirty="0">
                <a:latin typeface="Arial Bold"/>
              </a:rPr>
              <a:t>Contact details: </a:t>
            </a:r>
          </a:p>
          <a:p>
            <a:pPr marL="0" lvl="0" indent="0" algn="ctr" defTabSz="914400" fontAlgn="base">
              <a:spcBef>
                <a:spcPct val="40000"/>
              </a:spcBef>
              <a:spcAft>
                <a:spcPct val="20000"/>
              </a:spcAft>
              <a:buNone/>
              <a:tabLst>
                <a:tab pos="476250" algn="l"/>
              </a:tabLst>
            </a:pPr>
            <a:r>
              <a:rPr lang="en-AU" altLang="en-US" sz="2000" kern="0" dirty="0">
                <a:latin typeface="Arial Bold"/>
              </a:rPr>
              <a:t>&lt;&lt; Hospital name &gt;&gt;</a:t>
            </a:r>
          </a:p>
          <a:p>
            <a:pPr marL="471488" lvl="1" indent="-280988" algn="ctr" defTabSz="914400" fontAlgn="base">
              <a:spcBef>
                <a:spcPct val="0"/>
              </a:spcBef>
              <a:spcAft>
                <a:spcPct val="30000"/>
              </a:spcAft>
              <a:buClr>
                <a:srgbClr val="093A80"/>
              </a:buClr>
              <a:buNone/>
              <a:tabLst>
                <a:tab pos="476250" algn="l"/>
              </a:tabLst>
            </a:pPr>
            <a:r>
              <a:rPr lang="en-AU" altLang="en-US" sz="2400" kern="0" dirty="0" err="1">
                <a:solidFill>
                  <a:prstClr val="black"/>
                </a:solidFill>
                <a:latin typeface="Arial" charset="0"/>
              </a:rPr>
              <a:t>Ph</a:t>
            </a:r>
            <a:r>
              <a:rPr lang="en-AU" altLang="en-US" sz="2400" kern="0" dirty="0">
                <a:solidFill>
                  <a:prstClr val="black"/>
                </a:solidFill>
                <a:latin typeface="Arial" charset="0"/>
              </a:rPr>
              <a:t>: &lt;&lt; 0000 0000 pager XXXX &gt;&gt;</a:t>
            </a:r>
          </a:p>
          <a:p>
            <a:pPr marL="471488" lvl="1" indent="-280988" algn="ctr" defTabSz="914400" fontAlgn="base">
              <a:spcBef>
                <a:spcPct val="0"/>
              </a:spcBef>
              <a:spcAft>
                <a:spcPct val="30000"/>
              </a:spcAft>
              <a:buClr>
                <a:srgbClr val="093A80"/>
              </a:buClr>
              <a:buNone/>
              <a:tabLst>
                <a:tab pos="476250" algn="l"/>
              </a:tabLst>
            </a:pPr>
            <a:r>
              <a:rPr lang="en-AU" altLang="en-US" sz="2400" kern="0" dirty="0">
                <a:solidFill>
                  <a:prstClr val="black"/>
                </a:solidFill>
                <a:latin typeface="Arial" charset="0"/>
              </a:rPr>
              <a:t>Email: &lt;&lt;add </a:t>
            </a:r>
            <a:r>
              <a:rPr lang="en-AU" altLang="en-US" sz="2400" kern="0" dirty="0">
                <a:solidFill>
                  <a:prstClr val="black"/>
                </a:solidFill>
                <a:latin typeface="Arial" charset="0"/>
                <a:hlinkClick r:id="rId2"/>
              </a:rPr>
              <a:t>email address</a:t>
            </a:r>
            <a:r>
              <a:rPr lang="en-AU" altLang="en-US" sz="2400" kern="0" dirty="0">
                <a:solidFill>
                  <a:prstClr val="black"/>
                </a:solidFill>
                <a:latin typeface="Arial" charset="0"/>
              </a:rPr>
              <a:t>&gt;&gt;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58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AF0-EB43-48FF-A469-732F5699B8E9}" type="slidenum">
              <a:rPr lang="en-AU" smtClean="0"/>
              <a:t>3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78" r="1485"/>
          <a:stretch/>
        </p:blipFill>
        <p:spPr>
          <a:xfrm>
            <a:off x="941642" y="0"/>
            <a:ext cx="7437601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5744" y="264319"/>
            <a:ext cx="476862" cy="4622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AU" sz="1600" b="1" dirty="0" smtClean="0">
                <a:solidFill>
                  <a:srgbClr val="002060"/>
                </a:solidFill>
              </a:rPr>
              <a:t>Advisory</a:t>
            </a:r>
            <a:endParaRPr lang="en-AU" sz="16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0088"/>
            <a:ext cx="1023875" cy="10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Oromucosal fentanyl formulations</a:t>
            </a:r>
            <a:endParaRPr lang="en-AU" sz="40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This presentation and the accompanying Advisory </a:t>
            </a:r>
            <a:r>
              <a:rPr lang="en-AU" sz="2800" dirty="0"/>
              <a:t>applies to rapid-acting buccal and sublingual formulations of fentanyl and is intended for use by health care professionals</a:t>
            </a:r>
            <a:r>
              <a:rPr lang="en-AU" sz="2800" dirty="0" smtClean="0"/>
              <a:t>.</a:t>
            </a:r>
          </a:p>
          <a:p>
            <a:pPr lvl="1"/>
            <a:r>
              <a:rPr lang="en-AU" sz="2400" dirty="0" smtClean="0"/>
              <a:t>Intranasal </a:t>
            </a:r>
            <a:r>
              <a:rPr lang="en-AU" sz="2400" dirty="0"/>
              <a:t>fentanyl products are not </a:t>
            </a:r>
            <a:r>
              <a:rPr lang="en-AU" sz="2400" dirty="0" smtClean="0"/>
              <a:t>discussed.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40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Fentanyl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6"/>
            <a:ext cx="8534400" cy="3394075"/>
          </a:xfrm>
        </p:spPr>
        <p:txBody>
          <a:bodyPr>
            <a:normAutofit lnSpcReduction="10000"/>
          </a:bodyPr>
          <a:lstStyle/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AU" dirty="0" smtClean="0"/>
              <a:t>potent </a:t>
            </a:r>
            <a:r>
              <a:rPr lang="en-AU" dirty="0"/>
              <a:t>opioid analgesic with rapid onset of analgesia and short duration of </a:t>
            </a:r>
            <a:r>
              <a:rPr lang="en-AU" dirty="0" smtClean="0"/>
              <a:t>action</a:t>
            </a:r>
            <a:endParaRPr lang="en-AU" dirty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≈</a:t>
            </a:r>
            <a:r>
              <a:rPr lang="en-AU" dirty="0" smtClean="0"/>
              <a:t>100-fold </a:t>
            </a:r>
            <a:r>
              <a:rPr lang="en-AU" dirty="0"/>
              <a:t>more potent </a:t>
            </a:r>
            <a:r>
              <a:rPr lang="en-AU" dirty="0" smtClean="0"/>
              <a:t>analgesic than morphine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n</a:t>
            </a:r>
            <a:r>
              <a:rPr lang="en-AU" dirty="0" smtClean="0"/>
              <a:t>umerous formulations available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i</a:t>
            </a:r>
            <a:r>
              <a:rPr lang="en-AU" dirty="0" smtClean="0"/>
              <a:t>njection, patch, tablet, lozenge, nasal solution 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n</a:t>
            </a:r>
            <a:r>
              <a:rPr lang="en-AU" dirty="0" smtClean="0"/>
              <a:t>umerous strengths and brands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n</a:t>
            </a:r>
            <a:r>
              <a:rPr lang="en-AU" dirty="0" smtClean="0"/>
              <a:t>umerous safety incidents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183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0647"/>
            <a:ext cx="8229600" cy="857250"/>
          </a:xfrm>
        </p:spPr>
        <p:txBody>
          <a:bodyPr>
            <a:normAutofit/>
          </a:bodyPr>
          <a:lstStyle/>
          <a:p>
            <a:r>
              <a:rPr lang="en-AU" sz="40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Oromucosal fentanyl formulations</a:t>
            </a:r>
            <a:endParaRPr lang="en-AU" sz="40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75761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AU" sz="1600" dirty="0"/>
              <a:t>T</a:t>
            </a:r>
            <a:r>
              <a:rPr lang="en-AU" sz="1600" dirty="0" smtClean="0"/>
              <a:t>hree </a:t>
            </a:r>
            <a:r>
              <a:rPr lang="en-AU" sz="1600" dirty="0"/>
              <a:t>rapid </a:t>
            </a:r>
            <a:r>
              <a:rPr lang="en-AU" sz="1600" dirty="0" smtClean="0"/>
              <a:t>acting</a:t>
            </a:r>
            <a:r>
              <a:rPr lang="en-AU" sz="1600" baseline="30000" dirty="0" smtClean="0"/>
              <a:t>#</a:t>
            </a:r>
            <a:r>
              <a:rPr lang="en-AU" sz="1600" dirty="0" smtClean="0"/>
              <a:t> oromucosal FENTANYL formulations* registered in Australia and on PBS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AU" sz="1600" dirty="0" err="1"/>
              <a:t>Abstral</a:t>
            </a:r>
            <a:r>
              <a:rPr lang="en-AU" sz="1600" dirty="0"/>
              <a:t>® sublingual tablet</a:t>
            </a:r>
          </a:p>
          <a:p>
            <a:pPr lvl="1">
              <a:spcBef>
                <a:spcPts val="0"/>
              </a:spcBef>
            </a:pPr>
            <a:r>
              <a:rPr lang="en-AU" sz="1600" dirty="0" smtClean="0"/>
              <a:t>Fentora</a:t>
            </a:r>
            <a:r>
              <a:rPr lang="en-AU" sz="1600" dirty="0"/>
              <a:t>® orally disintegrating tablet (</a:t>
            </a:r>
            <a:r>
              <a:rPr lang="en-AU" sz="1600" dirty="0" smtClean="0"/>
              <a:t>ODT)</a:t>
            </a:r>
          </a:p>
          <a:p>
            <a:pPr lvl="1">
              <a:spcBef>
                <a:spcPts val="0"/>
              </a:spcBef>
            </a:pPr>
            <a:r>
              <a:rPr lang="en-AU" sz="1600" dirty="0" err="1" smtClean="0"/>
              <a:t>Actiq</a:t>
            </a:r>
            <a:r>
              <a:rPr lang="en-AU" sz="1600" dirty="0"/>
              <a:t>® buccal </a:t>
            </a:r>
            <a:r>
              <a:rPr lang="en-AU" sz="1600" dirty="0" smtClean="0"/>
              <a:t>lozenge on a stick.</a:t>
            </a:r>
          </a:p>
          <a:p>
            <a:pPr marL="457177" lvl="1" indent="0">
              <a:spcBef>
                <a:spcPts val="0"/>
              </a:spcBef>
              <a:buNone/>
            </a:pPr>
            <a:endParaRPr lang="en-AU" sz="1200" dirty="0" smtClean="0"/>
          </a:p>
          <a:p>
            <a:pPr>
              <a:spcBef>
                <a:spcPts val="0"/>
              </a:spcBef>
            </a:pPr>
            <a:r>
              <a:rPr lang="en-AU" sz="1600" dirty="0"/>
              <a:t> </a:t>
            </a:r>
            <a:r>
              <a:rPr lang="en-AU" sz="1600" dirty="0" smtClean="0"/>
              <a:t>Indicated </a:t>
            </a:r>
            <a:r>
              <a:rPr lang="en-AU" sz="1600" dirty="0"/>
              <a:t>solely for </a:t>
            </a:r>
            <a:r>
              <a:rPr lang="en-AU" sz="1600" dirty="0" smtClean="0"/>
              <a:t>Breakthrough Cancer Pain (BTCP) </a:t>
            </a:r>
            <a:r>
              <a:rPr lang="en-AU" sz="1600" dirty="0"/>
              <a:t>in </a:t>
            </a:r>
            <a:r>
              <a:rPr lang="en-AU" sz="1600" b="1" u="sng" dirty="0"/>
              <a:t>opioid tolerant patients. </a:t>
            </a:r>
          </a:p>
          <a:p>
            <a:pPr>
              <a:spcBef>
                <a:spcPts val="0"/>
              </a:spcBef>
            </a:pPr>
            <a:endParaRPr lang="en-AU" sz="1600" dirty="0" smtClean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AU" sz="1600" dirty="0" smtClean="0"/>
              <a:t>Clinically </a:t>
            </a:r>
            <a:r>
              <a:rPr lang="en-AU" sz="1600" dirty="0"/>
              <a:t>important differences in </a:t>
            </a:r>
            <a:r>
              <a:rPr lang="en-AU" sz="1600" dirty="0" smtClean="0"/>
              <a:t>their </a:t>
            </a:r>
            <a:r>
              <a:rPr lang="en-AU" sz="1600" dirty="0"/>
              <a:t>rate and extent of </a:t>
            </a:r>
            <a:r>
              <a:rPr lang="en-AU" sz="1600" dirty="0" smtClean="0"/>
              <a:t>absorption</a:t>
            </a:r>
            <a:endParaRPr lang="en-AU" sz="1200" dirty="0" smtClean="0"/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AU" sz="2000" b="1" i="1" dirty="0" smtClean="0">
                <a:solidFill>
                  <a:srgbClr val="FF0000"/>
                </a:solidFill>
              </a:rPr>
              <a:t>Are not </a:t>
            </a:r>
            <a:r>
              <a:rPr lang="en-AU" sz="2000" b="1" i="1" dirty="0">
                <a:solidFill>
                  <a:srgbClr val="FF0000"/>
                </a:solidFill>
              </a:rPr>
              <a:t>equivalent </a:t>
            </a:r>
            <a:r>
              <a:rPr lang="en-AU" sz="2000" b="1" i="1" dirty="0" smtClean="0">
                <a:solidFill>
                  <a:srgbClr val="FF0000"/>
                </a:solidFill>
              </a:rPr>
              <a:t>on a microgram: microgram basis 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AU" sz="2000" b="1" i="1" dirty="0" smtClean="0">
                <a:solidFill>
                  <a:srgbClr val="FF0000"/>
                </a:solidFill>
              </a:rPr>
              <a:t>with </a:t>
            </a:r>
            <a:r>
              <a:rPr lang="en-AU" sz="2000" b="1" i="1" dirty="0">
                <a:solidFill>
                  <a:srgbClr val="FF0000"/>
                </a:solidFill>
              </a:rPr>
              <a:t>each other or with any other fentanyl </a:t>
            </a:r>
            <a:r>
              <a:rPr lang="en-AU" sz="2000" b="1" i="1" dirty="0" smtClean="0">
                <a:solidFill>
                  <a:srgbClr val="FF0000"/>
                </a:solidFill>
              </a:rPr>
              <a:t>products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AU" sz="1700" dirty="0"/>
              <a:t>incorrect substitution or switching of </a:t>
            </a:r>
            <a:r>
              <a:rPr lang="en-AU" sz="1700" dirty="0" smtClean="0"/>
              <a:t>a fentanyl </a:t>
            </a:r>
            <a:r>
              <a:rPr lang="en-AU" sz="1700" dirty="0"/>
              <a:t>product for </a:t>
            </a:r>
            <a:r>
              <a:rPr lang="en-AU" sz="1700" dirty="0" smtClean="0"/>
              <a:t>another product </a:t>
            </a:r>
            <a:r>
              <a:rPr lang="en-AU" sz="1700" dirty="0"/>
              <a:t>may result in fatal overdose.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6</a:t>
            </a:fld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159495" y="4730762"/>
            <a:ext cx="6506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aseline="30000" dirty="0" smtClean="0"/>
              <a:t>#</a:t>
            </a:r>
            <a:r>
              <a:rPr lang="en-AU" sz="1000" dirty="0" smtClean="0"/>
              <a:t> </a:t>
            </a:r>
            <a:r>
              <a:rPr lang="en-AU" sz="1000" dirty="0"/>
              <a:t>Another rapid acting fentanyl formulation is the intranasal </a:t>
            </a:r>
            <a:r>
              <a:rPr lang="en-AU" sz="1000" dirty="0" smtClean="0"/>
              <a:t>solution, available in some hospitals only; not on PBS. </a:t>
            </a:r>
            <a:endParaRPr lang="en-AU" sz="1000" dirty="0"/>
          </a:p>
          <a:p>
            <a:r>
              <a:rPr lang="en-AU" sz="1000" dirty="0"/>
              <a:t>* Called </a:t>
            </a:r>
            <a:r>
              <a:rPr lang="en-AU" sz="1000" dirty="0" err="1" smtClean="0"/>
              <a:t>Transmucosal</a:t>
            </a:r>
            <a:r>
              <a:rPr lang="en-AU" sz="1000" dirty="0" smtClean="0"/>
              <a:t> </a:t>
            </a:r>
            <a:r>
              <a:rPr lang="en-AU" sz="1000" dirty="0"/>
              <a:t>Immediate Release Fentanyl (TIRF) medicines in the </a:t>
            </a:r>
            <a:r>
              <a:rPr lang="en-AU" sz="1000" dirty="0" smtClean="0"/>
              <a:t>US</a:t>
            </a:r>
            <a:endParaRPr lang="en-AU" sz="1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29655" y="3531577"/>
            <a:ext cx="453655" cy="70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7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4005"/>
            <a:ext cx="8229600" cy="3394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Deaths </a:t>
            </a:r>
            <a:r>
              <a:rPr lang="en-US" b="1" dirty="0">
                <a:solidFill>
                  <a:srgbClr val="FF0000"/>
                </a:solidFill>
              </a:rPr>
              <a:t>have occurred with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inappropriate </a:t>
            </a:r>
            <a:r>
              <a:rPr lang="en-US" b="1" dirty="0">
                <a:solidFill>
                  <a:srgbClr val="FF0000"/>
                </a:solidFill>
              </a:rPr>
              <a:t>dosing of these potent products in </a:t>
            </a:r>
            <a:r>
              <a:rPr lang="en-US" b="1" dirty="0" smtClean="0">
                <a:solidFill>
                  <a:srgbClr val="FF0000"/>
                </a:solidFill>
              </a:rPr>
              <a:t>opioid-naïve </a:t>
            </a:r>
            <a:r>
              <a:rPr lang="en-US" b="1" dirty="0">
                <a:solidFill>
                  <a:srgbClr val="FF0000"/>
                </a:solidFill>
              </a:rPr>
              <a:t>patients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7</a:t>
            </a:fld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348" y="1566656"/>
            <a:ext cx="1313315" cy="109579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>
            <a:normAutofit/>
          </a:bodyPr>
          <a:lstStyle/>
          <a:p>
            <a:r>
              <a:rPr lang="en-AU" sz="40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Oromucosal fentanyl formulations</a:t>
            </a:r>
            <a:endParaRPr lang="en-AU" sz="40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5"/>
            <a:ext cx="8229600" cy="85725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002060"/>
                </a:solidFill>
                <a:latin typeface="Calibri Light" panose="020F0302020204030204" pitchFamily="34" charset="0"/>
              </a:rPr>
              <a:t>Appropriate </a:t>
            </a:r>
            <a:r>
              <a:rPr lang="en-AU" sz="40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patient selection</a:t>
            </a:r>
            <a:endParaRPr lang="en-AU" sz="40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25"/>
            <a:ext cx="8229600" cy="394177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AU" b="1" dirty="0">
                <a:solidFill>
                  <a:srgbClr val="002060"/>
                </a:solidFill>
              </a:rPr>
              <a:t>USE ONLY FOR </a:t>
            </a:r>
            <a:r>
              <a:rPr lang="en-AU" b="1" dirty="0" smtClean="0">
                <a:solidFill>
                  <a:srgbClr val="002060"/>
                </a:solidFill>
              </a:rPr>
              <a:t>BTCP </a:t>
            </a:r>
            <a:r>
              <a:rPr lang="en-AU" b="1" dirty="0">
                <a:solidFill>
                  <a:srgbClr val="002060"/>
                </a:solidFill>
              </a:rPr>
              <a:t>IN ADULTS WHO ARE: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Opioid </a:t>
            </a:r>
            <a:r>
              <a:rPr lang="en-AU" dirty="0"/>
              <a:t>tolerant (i.e. stabilised for &gt; 7 days on oral morphine daily doses &gt; 60 mg</a:t>
            </a:r>
            <a:r>
              <a:rPr lang="en-AU" dirty="0" smtClean="0"/>
              <a:t>*);</a:t>
            </a:r>
          </a:p>
          <a:p>
            <a:pPr marL="400029" lvl="1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AU" i="1" dirty="0"/>
              <a:t>*Approximate daily dose equivalences: 60 mg oral morphine = 30 mg oral oxycodone = 12 mg oral hydromorphone = 25 microgram/hour transdermal </a:t>
            </a:r>
            <a:r>
              <a:rPr lang="en-AU" i="1" dirty="0" smtClean="0"/>
              <a:t>fentanyl</a:t>
            </a:r>
            <a:endParaRPr lang="en-AU" i="1" dirty="0"/>
          </a:p>
          <a:p>
            <a:pPr marL="0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AU" dirty="0" smtClean="0"/>
              <a:t>AND</a:t>
            </a:r>
            <a:endParaRPr lang="en-AU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When </a:t>
            </a:r>
            <a:r>
              <a:rPr lang="en-AU" dirty="0"/>
              <a:t>other immediate release opioid formulations e.g. morphine and oxycodone are inadequate or unsuitable (e.g. dysphagia, intractable nausea/vomiting; poor absorption</a:t>
            </a:r>
            <a:r>
              <a:rPr lang="en-AU" dirty="0" smtClean="0"/>
              <a:t>);</a:t>
            </a:r>
          </a:p>
          <a:p>
            <a:pPr marL="0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AU" dirty="0" smtClean="0"/>
              <a:t>AND</a:t>
            </a:r>
            <a:endParaRPr lang="en-AU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AU" dirty="0" smtClean="0"/>
              <a:t>Under </a:t>
            </a:r>
            <a:r>
              <a:rPr lang="en-AU" dirty="0"/>
              <a:t>the care of specialist palliative care </a:t>
            </a:r>
            <a:r>
              <a:rPr lang="en-AU" dirty="0" smtClean="0"/>
              <a:t>clinician(s)</a:t>
            </a:r>
          </a:p>
          <a:p>
            <a:pPr>
              <a:spcAft>
                <a:spcPts val="300"/>
              </a:spcAft>
            </a:pPr>
            <a:endParaRPr lang="en-AU" dirty="0"/>
          </a:p>
          <a:p>
            <a:pPr marL="0" indent="0">
              <a:spcAft>
                <a:spcPts val="300"/>
              </a:spcAft>
              <a:buNone/>
            </a:pPr>
            <a:r>
              <a:rPr lang="en-AU" b="1" dirty="0">
                <a:solidFill>
                  <a:srgbClr val="002060"/>
                </a:solidFill>
              </a:rPr>
              <a:t>ALSO CONSIDER PATIENT-SPECIFIC RISK </a:t>
            </a:r>
            <a:r>
              <a:rPr lang="en-AU" b="1" dirty="0" smtClean="0">
                <a:solidFill>
                  <a:srgbClr val="002060"/>
                </a:solidFill>
              </a:rPr>
              <a:t>FACTORS</a:t>
            </a:r>
            <a:r>
              <a:rPr lang="en-AU" b="1" dirty="0">
                <a:solidFill>
                  <a:srgbClr val="002060"/>
                </a:solidFill>
              </a:rPr>
              <a:t> </a:t>
            </a:r>
            <a:r>
              <a:rPr lang="en-AU" b="1" dirty="0" smtClean="0">
                <a:solidFill>
                  <a:srgbClr val="002060"/>
                </a:solidFill>
              </a:rPr>
              <a:t>including</a:t>
            </a:r>
            <a:endParaRPr lang="en-AU" b="1" dirty="0">
              <a:solidFill>
                <a:srgbClr val="002060"/>
              </a:solidFill>
            </a:endParaRPr>
          </a:p>
          <a:p>
            <a:pPr>
              <a:spcAft>
                <a:spcPts val="300"/>
              </a:spcAft>
            </a:pPr>
            <a:r>
              <a:rPr lang="en-AU" dirty="0" smtClean="0"/>
              <a:t>Older </a:t>
            </a:r>
            <a:r>
              <a:rPr lang="en-AU" dirty="0"/>
              <a:t>age or frailty: greater susceptibility to adverse effects, especially in presence of co-morbidities/ polypharmacy or during acute illness e.g. infection or dehydration.  </a:t>
            </a:r>
          </a:p>
          <a:p>
            <a:pPr>
              <a:spcAft>
                <a:spcPts val="300"/>
              </a:spcAft>
            </a:pPr>
            <a:r>
              <a:rPr lang="en-AU" dirty="0" smtClean="0"/>
              <a:t>Potential </a:t>
            </a:r>
            <a:r>
              <a:rPr lang="en-AU" dirty="0"/>
              <a:t>misuse, abuse, addiction and overdose: patient/family history or psychiatric history. </a:t>
            </a:r>
          </a:p>
          <a:p>
            <a:pPr>
              <a:spcAft>
                <a:spcPts val="300"/>
              </a:spcAft>
            </a:pPr>
            <a:r>
              <a:rPr lang="en-AU" dirty="0" smtClean="0"/>
              <a:t>Potential </a:t>
            </a:r>
            <a:r>
              <a:rPr lang="en-AU" dirty="0"/>
              <a:t>drug interactions: other sedative medicines, serotonergic medicines, </a:t>
            </a:r>
            <a:endParaRPr lang="en-AU" dirty="0" smtClean="0"/>
          </a:p>
          <a:p>
            <a:pPr marL="0" indent="0">
              <a:spcAft>
                <a:spcPts val="300"/>
              </a:spcAft>
              <a:buNone/>
            </a:pPr>
            <a:r>
              <a:rPr lang="en-AU" dirty="0"/>
              <a:t> </a:t>
            </a:r>
            <a:r>
              <a:rPr lang="en-AU" dirty="0" smtClean="0"/>
              <a:t>        CYP3A4 </a:t>
            </a:r>
            <a:r>
              <a:rPr lang="en-AU" dirty="0"/>
              <a:t>inhibitors and inducers.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05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647"/>
            <a:ext cx="8229600" cy="85725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002060"/>
                </a:solidFill>
                <a:latin typeface="Calibri Light" panose="020F0302020204030204" pitchFamily="34" charset="0"/>
              </a:rPr>
              <a:t>Prescribing practice </a:t>
            </a:r>
            <a:r>
              <a:rPr lang="en-AU" sz="40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principles</a:t>
            </a:r>
            <a:endParaRPr lang="en-AU" sz="40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269"/>
            <a:ext cx="8229600" cy="363616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I</a:t>
            </a:r>
            <a:r>
              <a:rPr lang="en-AU" dirty="0" smtClean="0"/>
              <a:t>nitiate </a:t>
            </a:r>
            <a:r>
              <a:rPr lang="en-AU" dirty="0"/>
              <a:t>therapy with the lowest dose </a:t>
            </a:r>
            <a:r>
              <a:rPr lang="en-AU" dirty="0" smtClean="0"/>
              <a:t>available.</a:t>
            </a:r>
            <a:endParaRPr lang="en-AU" dirty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A</a:t>
            </a:r>
            <a:r>
              <a:rPr lang="en-AU" dirty="0" smtClean="0"/>
              <a:t>im </a:t>
            </a:r>
            <a:r>
              <a:rPr lang="en-AU" dirty="0"/>
              <a:t>to relieve an episode of BTCP with a single dose and minimal opioid adverse </a:t>
            </a:r>
            <a:r>
              <a:rPr lang="en-AU" dirty="0" smtClean="0"/>
              <a:t>effects.</a:t>
            </a:r>
            <a:endParaRPr lang="en-AU" dirty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A</a:t>
            </a:r>
            <a:r>
              <a:rPr lang="en-AU" dirty="0" smtClean="0"/>
              <a:t>ttempt </a:t>
            </a:r>
            <a:r>
              <a:rPr lang="en-AU" dirty="0"/>
              <a:t>to only use a maximum of 2 doses per BTCP </a:t>
            </a:r>
            <a:r>
              <a:rPr lang="en-AU" dirty="0" smtClean="0"/>
              <a:t>episode.</a:t>
            </a:r>
            <a:endParaRPr lang="en-AU" dirty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P</a:t>
            </a:r>
            <a:r>
              <a:rPr lang="en-AU" dirty="0" smtClean="0"/>
              <a:t>referably </a:t>
            </a:r>
            <a:r>
              <a:rPr lang="en-AU" dirty="0"/>
              <a:t>treat no more than 4 BTCP episodes/day (review and increase the dose of regular background opioid, if required</a:t>
            </a:r>
            <a:r>
              <a:rPr lang="en-AU" dirty="0" smtClean="0"/>
              <a:t>).</a:t>
            </a:r>
            <a:endParaRPr lang="en-AU" dirty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AU" dirty="0"/>
              <a:t>A</a:t>
            </a:r>
            <a:r>
              <a:rPr lang="en-AU" dirty="0" smtClean="0"/>
              <a:t>lways </a:t>
            </a:r>
            <a:r>
              <a:rPr lang="en-AU" dirty="0"/>
              <a:t>re-titrate any oromucosal fentanyl at the recommended starting dose if: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AU" dirty="0" smtClean="0"/>
              <a:t>the </a:t>
            </a:r>
            <a:r>
              <a:rPr lang="en-AU" dirty="0"/>
              <a:t>regular background opioid dose is increased; OR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AU" dirty="0" smtClean="0"/>
              <a:t>changing </a:t>
            </a:r>
            <a:r>
              <a:rPr lang="en-AU" dirty="0"/>
              <a:t>brands (Note: patients should only be prescribed one brand of rapid release fentanyl at any one time).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D908-88FC-4E81-B051-0CD828DA29BA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68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10724</TotalTime>
  <Words>3126</Words>
  <Application>Microsoft Office PowerPoint</Application>
  <PresentationFormat>On-screen Show (16:9)</PresentationFormat>
  <Paragraphs>314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Arial Bold</vt:lpstr>
      <vt:lpstr>Calibri</vt:lpstr>
      <vt:lpstr>Calibri Light</vt:lpstr>
      <vt:lpstr>Rubik</vt:lpstr>
      <vt:lpstr>Symbol</vt:lpstr>
      <vt:lpstr>Times New Roman</vt:lpstr>
      <vt:lpstr>1_Custom Design</vt:lpstr>
      <vt:lpstr>Custom Design</vt:lpstr>
      <vt:lpstr>2_Custom Design</vt:lpstr>
      <vt:lpstr>4_Custom Design</vt:lpstr>
      <vt:lpstr>SAFE USE OF  FENTANYL OROMUCOSAL FORMULATIONS FOR BREAKTHROUGH CANCER PAIN</vt:lpstr>
      <vt:lpstr>Objectives</vt:lpstr>
      <vt:lpstr>PowerPoint Presentation</vt:lpstr>
      <vt:lpstr>Oromucosal fentanyl formulations</vt:lpstr>
      <vt:lpstr>Fentanyl</vt:lpstr>
      <vt:lpstr>Oromucosal fentanyl formulations</vt:lpstr>
      <vt:lpstr>Oromucosal fentanyl formulations</vt:lpstr>
      <vt:lpstr>Appropriate patient selection</vt:lpstr>
      <vt:lpstr>Prescribing practice principles</vt:lpstr>
      <vt:lpstr>Safe dosing &amp; administration </vt:lpstr>
      <vt:lpstr>Administration &amp; key counselling points</vt:lpstr>
      <vt:lpstr>Appropriate storage, handling, recording &amp; disposal</vt:lpstr>
      <vt:lpstr>Key safety messages</vt:lpstr>
      <vt:lpstr>Abstral® Tablet</vt:lpstr>
      <vt:lpstr>Fentora® Orally Disintegrating Tablet</vt:lpstr>
      <vt:lpstr>Actiq® Lozenge on handle</vt:lpstr>
      <vt:lpstr>Quiz Question 1 </vt:lpstr>
      <vt:lpstr>Quiz Question 1 - Answers</vt:lpstr>
      <vt:lpstr>Quiz Question 2</vt:lpstr>
      <vt:lpstr>Quiz Question 2 - Answer</vt:lpstr>
      <vt:lpstr>Quiz Question 3 </vt:lpstr>
      <vt:lpstr>Quiz Question 3 - Answer</vt:lpstr>
      <vt:lpstr>Quiz Question 4</vt:lpstr>
      <vt:lpstr>Quiz Question 4 - Answer</vt:lpstr>
      <vt:lpstr>References </vt:lpstr>
      <vt:lpstr>PowerPoint Presentation</vt:lpstr>
    </vt:vector>
  </TitlesOfParts>
  <Company>SVMHS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Dinh</dc:creator>
  <cp:lastModifiedBy>Sarah Dinh</cp:lastModifiedBy>
  <cp:revision>607</cp:revision>
  <cp:lastPrinted>2018-05-29T06:16:37Z</cp:lastPrinted>
  <dcterms:created xsi:type="dcterms:W3CDTF">2017-04-19T01:39:36Z</dcterms:created>
  <dcterms:modified xsi:type="dcterms:W3CDTF">2021-11-23T23:25:27Z</dcterms:modified>
</cp:coreProperties>
</file>