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722" r:id="rId3"/>
    <p:sldMasterId id="2147483889" r:id="rId4"/>
  </p:sldMasterIdLst>
  <p:notesMasterIdLst>
    <p:notesMasterId r:id="rId40"/>
  </p:notesMasterIdLst>
  <p:handoutMasterIdLst>
    <p:handoutMasterId r:id="rId41"/>
  </p:handoutMasterIdLst>
  <p:sldIdLst>
    <p:sldId id="284" r:id="rId5"/>
    <p:sldId id="408" r:id="rId6"/>
    <p:sldId id="393" r:id="rId7"/>
    <p:sldId id="386" r:id="rId8"/>
    <p:sldId id="409" r:id="rId9"/>
    <p:sldId id="413" r:id="rId10"/>
    <p:sldId id="410" r:id="rId11"/>
    <p:sldId id="387" r:id="rId12"/>
    <p:sldId id="388" r:id="rId13"/>
    <p:sldId id="417" r:id="rId14"/>
    <p:sldId id="395" r:id="rId15"/>
    <p:sldId id="423" r:id="rId16"/>
    <p:sldId id="424" r:id="rId17"/>
    <p:sldId id="389" r:id="rId18"/>
    <p:sldId id="397" r:id="rId19"/>
    <p:sldId id="416" r:id="rId20"/>
    <p:sldId id="390" r:id="rId21"/>
    <p:sldId id="394" r:id="rId22"/>
    <p:sldId id="434" r:id="rId23"/>
    <p:sldId id="435" r:id="rId24"/>
    <p:sldId id="418" r:id="rId25"/>
    <p:sldId id="419" r:id="rId26"/>
    <p:sldId id="420" r:id="rId27"/>
    <p:sldId id="421" r:id="rId28"/>
    <p:sldId id="422" r:id="rId29"/>
    <p:sldId id="425" r:id="rId30"/>
    <p:sldId id="426" r:id="rId31"/>
    <p:sldId id="427" r:id="rId32"/>
    <p:sldId id="428" r:id="rId33"/>
    <p:sldId id="432" r:id="rId34"/>
    <p:sldId id="430" r:id="rId35"/>
    <p:sldId id="431" r:id="rId36"/>
    <p:sldId id="436" r:id="rId37"/>
    <p:sldId id="400" r:id="rId38"/>
    <p:sldId id="407" r:id="rId39"/>
  </p:sldIdLst>
  <p:sldSz cx="9144000" cy="5143500" type="screen16x9"/>
  <p:notesSz cx="6735763" cy="9866313"/>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userDrawn="1">
          <p15:clr>
            <a:srgbClr val="A4A3A4"/>
          </p15:clr>
        </p15:guide>
        <p15:guide id="4"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haheen" initials="LS" lastIdx="15" clrIdx="0">
    <p:extLst/>
  </p:cmAuthor>
  <p:cmAuthor id="2" name="Sarah Dinh" initials="S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0814D"/>
    <a:srgbClr val="D6694C"/>
    <a:srgbClr val="2E97B0"/>
    <a:srgbClr val="1FA3C3"/>
    <a:srgbClr val="3CA2BE"/>
    <a:srgbClr val="FD9491"/>
    <a:srgbClr val="35A9A9"/>
    <a:srgbClr val="00009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3" autoAdjust="0"/>
    <p:restoredTop sz="73600" autoAdjust="0"/>
  </p:normalViewPr>
  <p:slideViewPr>
    <p:cSldViewPr snapToGrid="0">
      <p:cViewPr varScale="1">
        <p:scale>
          <a:sx n="107" d="100"/>
          <a:sy n="107" d="100"/>
        </p:scale>
        <p:origin x="1854" y="96"/>
      </p:cViewPr>
      <p:guideLst>
        <p:guide orient="horz" pos="2160"/>
        <p:guide pos="3840"/>
        <p:guide orient="horz" pos="1620"/>
        <p:guide pos="2880"/>
      </p:guideLst>
    </p:cSldViewPr>
  </p:slideViewPr>
  <p:outlineViewPr>
    <p:cViewPr>
      <p:scale>
        <a:sx n="33" d="100"/>
        <a:sy n="33" d="100"/>
      </p:scale>
      <p:origin x="0" y="-564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774"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5029"/>
          </a:xfrm>
          <a:prstGeom prst="rect">
            <a:avLst/>
          </a:prstGeom>
        </p:spPr>
        <p:txBody>
          <a:bodyPr vert="horz" lIns="94857" tIns="47429" rIns="94857" bIns="47429" rtlCol="0"/>
          <a:lstStyle>
            <a:lvl1pPr algn="l">
              <a:defRPr sz="1300"/>
            </a:lvl1pPr>
          </a:lstStyle>
          <a:p>
            <a:r>
              <a:rPr lang="en-AU" dirty="0">
                <a:latin typeface="Rubik" panose="00000500000000000000" pitchFamily="2" charset="-79"/>
                <a:cs typeface="Rubik" panose="00000500000000000000" pitchFamily="2" charset="-79"/>
              </a:rPr>
              <a:t>NSW TAG</a:t>
            </a:r>
          </a:p>
        </p:txBody>
      </p:sp>
      <p:sp>
        <p:nvSpPr>
          <p:cNvPr id="3" name="Date Placeholder 2"/>
          <p:cNvSpPr>
            <a:spLocks noGrp="1"/>
          </p:cNvSpPr>
          <p:nvPr>
            <p:ph type="dt" sz="quarter" idx="1"/>
          </p:nvPr>
        </p:nvSpPr>
        <p:spPr>
          <a:xfrm>
            <a:off x="3815375" y="1"/>
            <a:ext cx="2918830" cy="495029"/>
          </a:xfrm>
          <a:prstGeom prst="rect">
            <a:avLst/>
          </a:prstGeom>
        </p:spPr>
        <p:txBody>
          <a:bodyPr vert="horz" lIns="94857" tIns="47429" rIns="94857" bIns="47429" rtlCol="0"/>
          <a:lstStyle>
            <a:lvl1pPr algn="r">
              <a:defRPr sz="1300"/>
            </a:lvl1pPr>
          </a:lstStyle>
          <a:p>
            <a:fld id="{9D1F41E0-DFE3-46E1-A343-556E88F676C0}" type="datetimeFigureOut">
              <a:rPr lang="en-AU" smtClean="0">
                <a:latin typeface="Rubik" panose="00000500000000000000" pitchFamily="2" charset="-79"/>
                <a:cs typeface="Rubik" panose="00000500000000000000" pitchFamily="2" charset="-79"/>
              </a:rPr>
              <a:t>12/06/2020</a:t>
            </a:fld>
            <a:endParaRPr lang="en-AU" dirty="0">
              <a:latin typeface="Rubik" panose="00000500000000000000" pitchFamily="2" charset="-79"/>
              <a:cs typeface="Rubik" panose="00000500000000000000" pitchFamily="2" charset="-79"/>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016658"/>
            <a:ext cx="2569252" cy="849655"/>
          </a:xfrm>
          <a:prstGeom prst="rect">
            <a:avLst/>
          </a:prstGeom>
        </p:spPr>
      </p:pic>
    </p:spTree>
    <p:extLst>
      <p:ext uri="{BB962C8B-B14F-4D97-AF65-F5344CB8AC3E}">
        <p14:creationId xmlns:p14="http://schemas.microsoft.com/office/powerpoint/2010/main" val="411014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5029"/>
          </a:xfrm>
          <a:prstGeom prst="rect">
            <a:avLst/>
          </a:prstGeom>
        </p:spPr>
        <p:txBody>
          <a:bodyPr vert="horz" lIns="94857" tIns="47429" rIns="94857" bIns="47429" rtlCol="0"/>
          <a:lstStyle>
            <a:lvl1pPr algn="l">
              <a:defRPr sz="1300">
                <a:latin typeface="Rubik" panose="00000500000000000000" pitchFamily="2" charset="-79"/>
                <a:cs typeface="Rubik" panose="00000500000000000000" pitchFamily="2" charset="-79"/>
              </a:defRPr>
            </a:lvl1pPr>
          </a:lstStyle>
          <a:p>
            <a:r>
              <a:rPr lang="en-AU" dirty="0"/>
              <a:t>NSW TAG</a:t>
            </a:r>
          </a:p>
        </p:txBody>
      </p:sp>
      <p:sp>
        <p:nvSpPr>
          <p:cNvPr id="3" name="Date Placeholder 2"/>
          <p:cNvSpPr>
            <a:spLocks noGrp="1"/>
          </p:cNvSpPr>
          <p:nvPr>
            <p:ph type="dt" idx="1"/>
          </p:nvPr>
        </p:nvSpPr>
        <p:spPr>
          <a:xfrm>
            <a:off x="3815375" y="1"/>
            <a:ext cx="2918830" cy="495029"/>
          </a:xfrm>
          <a:prstGeom prst="rect">
            <a:avLst/>
          </a:prstGeom>
        </p:spPr>
        <p:txBody>
          <a:bodyPr vert="horz" lIns="94857" tIns="47429" rIns="94857" bIns="47429" rtlCol="0"/>
          <a:lstStyle>
            <a:lvl1pPr algn="r">
              <a:defRPr sz="1300">
                <a:latin typeface="Rubik" panose="00000500000000000000" pitchFamily="2" charset="-79"/>
                <a:cs typeface="Rubik" panose="00000500000000000000" pitchFamily="2" charset="-79"/>
              </a:defRPr>
            </a:lvl1pPr>
          </a:lstStyle>
          <a:p>
            <a:fld id="{04065650-1957-4876-879F-4D946A2D52F5}" type="datetimeFigureOut">
              <a:rPr lang="en-AU" smtClean="0"/>
              <a:pPr/>
              <a:t>12/06/2020</a:t>
            </a:fld>
            <a:endParaRPr lang="en-AU" dirty="0"/>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57" tIns="47429" rIns="94857" bIns="47429" rtlCol="0" anchor="ctr"/>
          <a:lstStyle/>
          <a:p>
            <a:endParaRPr lang="en-AU" dirty="0"/>
          </a:p>
        </p:txBody>
      </p:sp>
      <p:sp>
        <p:nvSpPr>
          <p:cNvPr id="5" name="Notes Placeholder 4"/>
          <p:cNvSpPr>
            <a:spLocks noGrp="1"/>
          </p:cNvSpPr>
          <p:nvPr>
            <p:ph type="body" sz="quarter" idx="3"/>
          </p:nvPr>
        </p:nvSpPr>
        <p:spPr>
          <a:xfrm>
            <a:off x="673577" y="4748164"/>
            <a:ext cx="5388610" cy="3884860"/>
          </a:xfrm>
          <a:prstGeom prst="rect">
            <a:avLst/>
          </a:prstGeom>
        </p:spPr>
        <p:txBody>
          <a:bodyPr vert="horz" lIns="94857" tIns="47429" rIns="94857" bIns="474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16658"/>
            <a:ext cx="2569252" cy="849655"/>
          </a:xfrm>
          <a:prstGeom prst="rect">
            <a:avLst/>
          </a:prstGeom>
        </p:spPr>
      </p:pic>
    </p:spTree>
    <p:extLst>
      <p:ext uri="{BB962C8B-B14F-4D97-AF65-F5344CB8AC3E}">
        <p14:creationId xmlns:p14="http://schemas.microsoft.com/office/powerpoint/2010/main" val="27122070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pPr defTabSz="711432">
              <a:defRPr/>
            </a:pPr>
            <a:endParaRPr lang="en-US" strike="noStrike" baseline="0" dirty="0"/>
          </a:p>
        </p:txBody>
      </p:sp>
    </p:spTree>
    <p:extLst>
      <p:ext uri="{BB962C8B-B14F-4D97-AF65-F5344CB8AC3E}">
        <p14:creationId xmlns:p14="http://schemas.microsoft.com/office/powerpoint/2010/main" val="20667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9097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6802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3572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7645" indent="-171450" algn="l" hangingPunct="0">
              <a:lnSpc>
                <a:spcPct val="118000"/>
              </a:lnSpc>
              <a:spcBef>
                <a:spcPts val="600"/>
              </a:spcBef>
              <a:spcAft>
                <a:spcPts val="0"/>
              </a:spcAft>
              <a:buFont typeface="Arial" panose="020B0604020202020204" pitchFamily="34" charset="0"/>
              <a:buChar char="•"/>
            </a:pPr>
            <a:r>
              <a:rPr lang="en-AU" sz="900" kern="1400" dirty="0" smtClean="0">
                <a:solidFill>
                  <a:srgbClr val="000000"/>
                </a:solidFill>
                <a:effectLst/>
                <a:latin typeface="+mn-lt"/>
                <a:ea typeface="Times New Roman" panose="02020603050405020304" pitchFamily="18" charset="0"/>
                <a:cs typeface="Calibri" panose="020F0502020204030204" pitchFamily="34" charset="0"/>
              </a:rPr>
              <a:t>Apply</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a:t>
            </a:r>
            <a:r>
              <a:rPr lang="en-AU" sz="900" kern="1400" dirty="0" smtClean="0">
                <a:solidFill>
                  <a:srgbClr val="000000"/>
                </a:solidFill>
                <a:effectLst/>
                <a:latin typeface="+mn-lt"/>
                <a:ea typeface="Times New Roman" panose="02020603050405020304" pitchFamily="18" charset="0"/>
                <a:cs typeface="Calibri" panose="020F0502020204030204" pitchFamily="34" charset="0"/>
              </a:rPr>
              <a:t>to non-irritated and</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(preferably) non-hairy </a:t>
            </a:r>
            <a:r>
              <a:rPr lang="en-AU" sz="900" kern="1400" dirty="0" smtClean="0">
                <a:solidFill>
                  <a:srgbClr val="000000"/>
                </a:solidFill>
                <a:effectLst/>
                <a:latin typeface="+mn-lt"/>
                <a:ea typeface="Times New Roman" panose="02020603050405020304" pitchFamily="18" charset="0"/>
                <a:cs typeface="Calibri" panose="020F0502020204030204" pitchFamily="34" charset="0"/>
              </a:rPr>
              <a:t>flat surface of the torso or upper arms. Press patch in place for 30 seconds, making sure contact is complete,</a:t>
            </a:r>
            <a:r>
              <a:rPr lang="en-AU" sz="900" kern="1400" baseline="0" dirty="0" smtClean="0">
                <a:solidFill>
                  <a:srgbClr val="000000"/>
                </a:solidFill>
                <a:effectLst/>
                <a:latin typeface="+mn-lt"/>
                <a:ea typeface="Times New Roman" panose="02020603050405020304" pitchFamily="18" charset="0"/>
                <a:cs typeface="Calibri" panose="020F0502020204030204" pitchFamily="34" charset="0"/>
              </a:rPr>
              <a:t> especially around the edges. Wear continuously for duration of prescribed patch. </a:t>
            </a:r>
          </a:p>
          <a:p>
            <a:pPr marL="207645" indent="-171450" algn="l" hangingPunct="0">
              <a:lnSpc>
                <a:spcPct val="118000"/>
              </a:lnSpc>
              <a:spcBef>
                <a:spcPts val="600"/>
              </a:spcBef>
              <a:spcAft>
                <a:spcPts val="0"/>
              </a:spcAft>
              <a:buFont typeface="Arial" panose="020B0604020202020204" pitchFamily="34" charset="0"/>
              <a:buChar char="•"/>
            </a:pPr>
            <a:r>
              <a:rPr lang="en-AU" sz="900" kern="1400" dirty="0" smtClean="0">
                <a:solidFill>
                  <a:srgbClr val="000000"/>
                </a:solidFill>
                <a:effectLst/>
                <a:latin typeface="+mn-lt"/>
                <a:ea typeface="Times New Roman" panose="02020603050405020304" pitchFamily="18" charset="0"/>
                <a:cs typeface="Calibri" panose="020F0502020204030204" pitchFamily="34" charset="0"/>
              </a:rPr>
              <a:t>A new patch should be applied to a different skin site after removal of the previous patch. Several days/a week (depending on the patch) should elapse before a new patch is applied to the same area of the skin.</a:t>
            </a:r>
          </a:p>
          <a:p>
            <a:pPr marL="207645" marR="0" lvl="0" indent="-171450" algn="l" defTabSz="685800" rtl="0" eaLnBrk="1" fontAlgn="auto" latinLnBrk="0" hangingPunct="0">
              <a:lnSpc>
                <a:spcPct val="118000"/>
              </a:lnSpc>
              <a:spcBef>
                <a:spcPts val="600"/>
              </a:spcBef>
              <a:spcAft>
                <a:spcPts val="0"/>
              </a:spcAft>
              <a:buClrTx/>
              <a:buSzTx/>
              <a:buFont typeface="Arial" panose="020B0604020202020204" pitchFamily="34" charset="0"/>
              <a:buChar char="•"/>
              <a:tabLst/>
              <a:defRPr/>
            </a:pPr>
            <a:r>
              <a:rPr lang="en-AU" dirty="0" smtClean="0"/>
              <a:t>For cognitively impaired patients – apply to the upper back (scapula area; out of reach of the patient) to prevent the patient removing the patch</a:t>
            </a:r>
            <a:endParaRPr lang="en-AU" sz="900" b="1" kern="1400" dirty="0" smtClean="0">
              <a:solidFill>
                <a:srgbClr val="000000"/>
              </a:solidFill>
              <a:effectLst/>
              <a:latin typeface="+mn-lt"/>
              <a:ea typeface="Times New Roman" panose="02020603050405020304" pitchFamily="18" charset="0"/>
              <a:cs typeface="Calibri" panose="020F0502020204030204" pitchFamily="34" charset="0"/>
            </a:endParaRPr>
          </a:p>
          <a:p>
            <a:pPr marL="550545" lvl="1" indent="-171450" algn="l" hangingPunct="0">
              <a:lnSpc>
                <a:spcPct val="118000"/>
              </a:lnSpc>
              <a:spcBef>
                <a:spcPts val="600"/>
              </a:spcBef>
              <a:spcAft>
                <a:spcPts val="0"/>
              </a:spcAft>
              <a:buFont typeface="Arial" panose="020B0604020202020204" pitchFamily="34" charset="0"/>
              <a:buChar char="•"/>
            </a:pPr>
            <a:r>
              <a:rPr lang="en-AU" dirty="0" smtClean="0"/>
              <a:t>Accidental removal of a patch by patients with cognitive impairment when the patch is applied to an area the patient can reach, with or without accidental ingestion of the patch</a:t>
            </a:r>
            <a:endParaRPr lang="en-AU" sz="900" kern="1400" dirty="0" smtClean="0">
              <a:solidFill>
                <a:srgbClr val="000000"/>
              </a:solidFill>
              <a:effectLst/>
              <a:latin typeface="+mn-lt"/>
              <a:ea typeface="Times New Roman" panose="02020603050405020304" pitchFamily="18" charset="0"/>
              <a:cs typeface="Calibri" panose="020F0502020204030204" pitchFamily="34" charset="0"/>
            </a:endParaRPr>
          </a:p>
          <a:p>
            <a:pPr marL="550545" lvl="1" indent="-171450" algn="l" hangingPunct="0">
              <a:lnSpc>
                <a:spcPct val="118000"/>
              </a:lnSpc>
              <a:spcBef>
                <a:spcPts val="600"/>
              </a:spcBef>
              <a:spcAft>
                <a:spcPts val="0"/>
              </a:spcAft>
              <a:buFont typeface="Arial" panose="020B0604020202020204" pitchFamily="34" charset="0"/>
              <a:buChar char="•"/>
            </a:pPr>
            <a:r>
              <a:rPr lang="en-AU" smtClean="0"/>
              <a:t>*A </a:t>
            </a:r>
            <a:r>
              <a:rPr lang="en-AU" dirty="0" smtClean="0"/>
              <a:t>Case in New Zealand: A patient with cognitive impairment was admitted to hospital and prescribed their usual fentanyl patch. The patient’s old patch was removed and replaced as per the prescription. It was documented as being placed on the patient’s outer shoulder blade. However, on different occasions throughout the hospital admission the patch had also been placed on the chest and upper arm. One morning, the patient was noted to have a decreased level of consciousness and (</a:t>
            </a:r>
            <a:r>
              <a:rPr lang="en-AU" dirty="0" err="1" smtClean="0"/>
              <a:t>myo</a:t>
            </a:r>
            <a:r>
              <a:rPr lang="en-AU" dirty="0" smtClean="0"/>
              <a:t>)</a:t>
            </a:r>
            <a:r>
              <a:rPr lang="en-AU" dirty="0" err="1" smtClean="0"/>
              <a:t>clonic</a:t>
            </a:r>
            <a:r>
              <a:rPr lang="en-AU" dirty="0" smtClean="0"/>
              <a:t> seizure-like movements. During emergency assessment the patient’s fentanyl patch was found in their mouth. After removal of the patch from the mouth, the patient recovered.</a:t>
            </a:r>
            <a:endParaRPr lang="en-AU" sz="900" kern="1400" dirty="0" smtClean="0">
              <a:solidFill>
                <a:srgbClr val="000000"/>
              </a:solidFill>
              <a:effectLst/>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1926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890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183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120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5770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kern="1200" dirty="0" smtClean="0">
                <a:solidFill>
                  <a:schemeClr val="tx1"/>
                </a:solidFill>
                <a:effectLst/>
                <a:latin typeface="+mn-lt"/>
                <a:ea typeface="+mn-ea"/>
                <a:cs typeface="+mn-cs"/>
              </a:rPr>
              <a:t>Answer: </a:t>
            </a:r>
          </a:p>
          <a:p>
            <a:r>
              <a:rPr lang="en-AU" sz="900" kern="1200" dirty="0" smtClean="0">
                <a:solidFill>
                  <a:schemeClr val="tx1"/>
                </a:solidFill>
                <a:effectLst/>
                <a:latin typeface="+mn-lt"/>
                <a:ea typeface="+mn-ea"/>
                <a:cs typeface="+mn-cs"/>
              </a:rPr>
              <a:t>c. For patients who are opioid tolerant and have moderate- severe pain</a:t>
            </a:r>
          </a:p>
        </p:txBody>
      </p:sp>
    </p:spTree>
    <p:extLst>
      <p:ext uri="{BB962C8B-B14F-4D97-AF65-F5344CB8AC3E}">
        <p14:creationId xmlns:p14="http://schemas.microsoft.com/office/powerpoint/2010/main" val="3150840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6840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263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Statement 1: Fentanyl patch is to be applied every 3 days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Statement 2: Buprenorphine patch is to be applied every 7 days</a:t>
            </a:r>
          </a:p>
          <a:p>
            <a:endParaRPr lang="en-AU" dirty="0"/>
          </a:p>
        </p:txBody>
      </p:sp>
    </p:spTree>
    <p:extLst>
      <p:ext uri="{BB962C8B-B14F-4D97-AF65-F5344CB8AC3E}">
        <p14:creationId xmlns:p14="http://schemas.microsoft.com/office/powerpoint/2010/main" val="373236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12993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to be discussed include:</a:t>
            </a:r>
          </a:p>
          <a:p>
            <a:pPr marL="171450" indent="-171450">
              <a:buFont typeface="Arial" panose="020B0604020202020204" pitchFamily="34" charset="0"/>
              <a:buChar char="•"/>
            </a:pPr>
            <a:r>
              <a:rPr lang="en-US" dirty="0" smtClean="0"/>
              <a:t>Nurse B not removing the first patch thus resulting in excessive dosing </a:t>
            </a:r>
          </a:p>
          <a:p>
            <a:pPr marL="171450" indent="-171450">
              <a:buFont typeface="Arial" panose="020B0604020202020204" pitchFamily="34" charset="0"/>
              <a:buChar char="•"/>
            </a:pPr>
            <a:r>
              <a:rPr lang="en-US" dirty="0" smtClean="0"/>
              <a:t>Patches may have come into contact with a heat source </a:t>
            </a:r>
          </a:p>
          <a:p>
            <a:pPr marL="171450" indent="-171450">
              <a:buFont typeface="Arial" panose="020B0604020202020204" pitchFamily="34" charset="0"/>
              <a:buChar char="•"/>
            </a:pPr>
            <a:r>
              <a:rPr lang="en-US" dirty="0" smtClean="0"/>
              <a:t>Other sedating and or opioid medicines have been given (interactions with non-opioid drugs can strongly influence opioid pharmacokinetics.)</a:t>
            </a:r>
          </a:p>
          <a:p>
            <a:pPr marL="171450" indent="-171450">
              <a:buFont typeface="Arial" panose="020B0604020202020204" pitchFamily="34" charset="0"/>
              <a:buChar char="•"/>
            </a:pPr>
            <a:r>
              <a:rPr lang="en-US" dirty="0" smtClean="0"/>
              <a:t>Dose of fentanyl patch is too high for </a:t>
            </a:r>
            <a:r>
              <a:rPr lang="en-US" dirty="0" err="1" smtClean="0"/>
              <a:t>Mr</a:t>
            </a:r>
            <a:r>
              <a:rPr lang="en-US" dirty="0" smtClean="0"/>
              <a:t> LM</a:t>
            </a:r>
          </a:p>
          <a:p>
            <a:pPr marL="171450" indent="-171450">
              <a:buFont typeface="Arial" panose="020B0604020202020204" pitchFamily="34" charset="0"/>
              <a:buChar char="•"/>
            </a:pPr>
            <a:r>
              <a:rPr lang="en-US" dirty="0" smtClean="0"/>
              <a:t>Other explanations may be possible including change in the clinical status of the patient (e.g. hypotension, shock - reduced blood volume increases hypotensive risk and increases the risk of respiratory depression)</a:t>
            </a:r>
          </a:p>
          <a:p>
            <a:endParaRPr lang="en-AU" dirty="0"/>
          </a:p>
        </p:txBody>
      </p:sp>
    </p:spTree>
    <p:extLst>
      <p:ext uri="{BB962C8B-B14F-4D97-AF65-F5344CB8AC3E}">
        <p14:creationId xmlns:p14="http://schemas.microsoft.com/office/powerpoint/2010/main" val="255112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79372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b. Order the 15 microgram/hour patches from the pharmacy department and either pick it up in pharmacy or get it delivered to the ward.</a:t>
            </a:r>
          </a:p>
          <a:p>
            <a:endParaRPr lang="en-US" dirty="0" smtClean="0"/>
          </a:p>
        </p:txBody>
      </p:sp>
    </p:spTree>
    <p:extLst>
      <p:ext uri="{BB962C8B-B14F-4D97-AF65-F5344CB8AC3E}">
        <p14:creationId xmlns:p14="http://schemas.microsoft.com/office/powerpoint/2010/main" val="3487526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748172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smtClean="0">
                <a:ln>
                  <a:noFill/>
                </a:ln>
                <a:solidFill>
                  <a:prstClr val="black"/>
                </a:solidFill>
                <a:effectLst/>
                <a:uLnTx/>
                <a:uFillTx/>
                <a:latin typeface="+mn-lt"/>
                <a:ea typeface="+mn-ea"/>
                <a:cs typeface="+mn-cs"/>
              </a:rPr>
              <a:t>Answer: a. 12 micrograms/hour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Notes: Patches are available as: 12 mcg/hour, 25 mcg/hour, 50 mcg/hour, 75 mcg/hour, 100 mcg/hour</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Info: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For this scenario, converting from oral morphine to fentanyl patch, it is recommended that clinicians consult the product information (PI) for dose conversion tables.</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Note that the PI recommends different dosing recommendations for cancer vs non-cancer pain patients.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Clinicians must not use these dose conversion tables to convert in the other direction, i.e. from fentanyl patch to other opioid therapies because the product information conversion from oral morphine to fentanyl patch is conservative. Use of the table conversion to other analgesic therapies can overestimate the dose of the new agent and may lead to </a:t>
            </a:r>
            <a:r>
              <a:rPr kumimoji="0" lang="en-AU" sz="900" b="0" i="0" u="none" strike="noStrike" kern="1200" cap="none" spc="0" normalizeH="0" baseline="0" noProof="0" dirty="0" err="1" smtClean="0">
                <a:ln>
                  <a:noFill/>
                </a:ln>
                <a:solidFill>
                  <a:prstClr val="black"/>
                </a:solidFill>
                <a:effectLst/>
                <a:uLnTx/>
                <a:uFillTx/>
                <a:latin typeface="+mn-lt"/>
                <a:ea typeface="+mn-ea"/>
                <a:cs typeface="+mn-cs"/>
              </a:rPr>
              <a:t>overdosage</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of the new analgesic agent.</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For this scenario, the answer can also be obtained by using an opioid </a:t>
            </a:r>
            <a:r>
              <a:rPr kumimoji="0" lang="en-AU" sz="900" b="0" i="0" u="none" strike="noStrike" kern="1200" cap="none" spc="0" normalizeH="0" baseline="0" noProof="0" dirty="0" err="1" smtClean="0">
                <a:ln>
                  <a:noFill/>
                </a:ln>
                <a:solidFill>
                  <a:prstClr val="black"/>
                </a:solidFill>
                <a:effectLst/>
                <a:uLnTx/>
                <a:uFillTx/>
                <a:latin typeface="+mn-lt"/>
                <a:ea typeface="+mn-ea"/>
                <a:cs typeface="+mn-cs"/>
              </a:rPr>
              <a:t>equianalgesic</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a:t>
            </a:r>
            <a:r>
              <a:rPr kumimoji="0" lang="en-AU" sz="900" b="0" i="0" u="sng" strike="noStrike" kern="1200" cap="none" spc="0" normalizeH="0" baseline="0" noProof="0" dirty="0" smtClean="0">
                <a:ln>
                  <a:noFill/>
                </a:ln>
                <a:solidFill>
                  <a:prstClr val="black"/>
                </a:solidFill>
                <a:effectLst/>
                <a:uLnTx/>
                <a:uFillTx/>
                <a:latin typeface="+mn-lt"/>
                <a:ea typeface="+mn-ea"/>
                <a:cs typeface="+mn-cs"/>
                <a:hlinkClick r:id="rId3"/>
              </a:rPr>
              <a:t>calculator</a:t>
            </a:r>
            <a:r>
              <a:rPr kumimoji="0" lang="en-AU" sz="900" b="0" i="0" u="none" strike="noStrike" kern="1200" cap="none" spc="0" normalizeH="0" baseline="0" noProof="0" dirty="0" smtClean="0">
                <a:ln>
                  <a:noFill/>
                </a:ln>
                <a:solidFill>
                  <a:prstClr val="black"/>
                </a:solidFill>
                <a:effectLst/>
                <a:uLnTx/>
                <a:uFillTx/>
                <a:latin typeface="+mn-lt"/>
                <a:ea typeface="+mn-ea"/>
                <a:cs typeface="+mn-cs"/>
              </a:rPr>
              <a:t> developed by the Faculty of Pain Medicine, Australian and New Zealand College of Anaesthetists (FPM ANZCA).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All opioid dose conversions whether from the PI or a calculator app are approximate.</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Patients should be monitored closely so that the dose can be adjusted if necessary and breakthrough pain relief offered as needed. </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mn-lt"/>
                <a:ea typeface="+mn-ea"/>
                <a:cs typeface="+mn-cs"/>
              </a:rPr>
              <a:t>Final calculated doses may have to be rounded up or down to fit in with the preparations available.</a:t>
            </a:r>
            <a:endParaRPr kumimoji="0" lang="en-AU" sz="105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57895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45368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kern="1200" dirty="0" smtClean="0">
                <a:solidFill>
                  <a:schemeClr val="tx1"/>
                </a:solidFill>
                <a:effectLst/>
                <a:latin typeface="+mn-lt"/>
                <a:ea typeface="+mn-ea"/>
                <a:cs typeface="+mn-cs"/>
              </a:rPr>
              <a:t>Answer: </a:t>
            </a:r>
          </a:p>
          <a:p>
            <a:pPr lvl="0"/>
            <a:r>
              <a:rPr lang="en-AU" sz="900" kern="1200" dirty="0" smtClean="0">
                <a:solidFill>
                  <a:schemeClr val="tx1"/>
                </a:solidFill>
                <a:effectLst/>
                <a:latin typeface="+mn-lt"/>
                <a:ea typeface="+mn-ea"/>
                <a:cs typeface="+mn-cs"/>
              </a:rPr>
              <a:t>c. At 8pm</a:t>
            </a:r>
          </a:p>
          <a:p>
            <a:r>
              <a:rPr lang="en-AU" sz="900" kern="1200" dirty="0" smtClean="0">
                <a:solidFill>
                  <a:schemeClr val="tx1"/>
                </a:solidFill>
                <a:effectLst/>
                <a:latin typeface="+mn-lt"/>
                <a:ea typeface="+mn-ea"/>
                <a:cs typeface="+mn-cs"/>
              </a:rPr>
              <a:t>Info: </a:t>
            </a:r>
          </a:p>
          <a:p>
            <a:r>
              <a:rPr lang="en-AU" sz="900" kern="1200" dirty="0" smtClean="0">
                <a:solidFill>
                  <a:schemeClr val="tx1"/>
                </a:solidFill>
                <a:effectLst/>
                <a:latin typeface="+mn-lt"/>
                <a:ea typeface="+mn-ea"/>
                <a:cs typeface="+mn-cs"/>
              </a:rPr>
              <a:t>When switching from an oral opioid, apply the first fentanyl patch (AMH):</a:t>
            </a:r>
          </a:p>
          <a:p>
            <a:pPr fontAlgn="base"/>
            <a:r>
              <a:rPr lang="en-US" sz="900" b="0" i="0" kern="1200" dirty="0" smtClean="0">
                <a:solidFill>
                  <a:schemeClr val="tx1"/>
                </a:solidFill>
                <a:effectLst/>
                <a:latin typeface="+mn-lt"/>
                <a:ea typeface="+mn-ea"/>
                <a:cs typeface="+mn-cs"/>
              </a:rPr>
              <a:t>-</a:t>
            </a:r>
            <a:r>
              <a:rPr lang="en-US" sz="900" b="0" i="0" kern="1200" baseline="0" dirty="0" smtClean="0">
                <a:solidFill>
                  <a:schemeClr val="tx1"/>
                </a:solidFill>
                <a:effectLst/>
                <a:latin typeface="+mn-lt"/>
                <a:ea typeface="+mn-ea"/>
                <a:cs typeface="+mn-cs"/>
              </a:rPr>
              <a:t> </a:t>
            </a:r>
            <a:r>
              <a:rPr lang="en-US" sz="900" b="0" i="0" kern="1200" dirty="0" smtClean="0">
                <a:solidFill>
                  <a:schemeClr val="tx1"/>
                </a:solidFill>
                <a:effectLst/>
                <a:latin typeface="+mn-lt"/>
                <a:ea typeface="+mn-ea"/>
                <a:cs typeface="+mn-cs"/>
              </a:rPr>
              <a:t>at the same time as the last dose of a 12‑hour controlled release product OR </a:t>
            </a:r>
            <a:endParaRPr lang="en-AU" sz="900" kern="1200" dirty="0" smtClean="0">
              <a:solidFill>
                <a:schemeClr val="tx1"/>
              </a:solidFill>
              <a:effectLst/>
              <a:latin typeface="+mn-lt"/>
              <a:ea typeface="+mn-ea"/>
              <a:cs typeface="+mn-cs"/>
            </a:endParaRPr>
          </a:p>
          <a:p>
            <a:pPr lvl="0"/>
            <a:r>
              <a:rPr lang="en-AU" sz="900" u="sng" kern="1200" dirty="0" smtClean="0">
                <a:solidFill>
                  <a:schemeClr val="tx1"/>
                </a:solidFill>
                <a:effectLst/>
                <a:latin typeface="+mn-lt"/>
                <a:ea typeface="+mn-ea"/>
                <a:cs typeface="+mn-cs"/>
              </a:rPr>
              <a:t>- 12 hours after the last dose of a 24‑hour controlled release product</a:t>
            </a:r>
            <a:endParaRPr lang="en-AU" sz="900" kern="1200" dirty="0" smtClean="0">
              <a:solidFill>
                <a:schemeClr val="tx1"/>
              </a:solidFill>
              <a:effectLst/>
              <a:latin typeface="+mn-lt"/>
              <a:ea typeface="+mn-ea"/>
              <a:cs typeface="+mn-cs"/>
            </a:endParaRPr>
          </a:p>
          <a:p>
            <a:r>
              <a:rPr lang="en-AU" sz="900" kern="1200" dirty="0" smtClean="0">
                <a:solidFill>
                  <a:schemeClr val="tx1"/>
                </a:solidFill>
                <a:effectLst/>
                <a:latin typeface="+mn-lt"/>
                <a:ea typeface="+mn-ea"/>
                <a:cs typeface="+mn-cs"/>
              </a:rPr>
              <a:t> AMH: </a:t>
            </a:r>
            <a:r>
              <a:rPr lang="en-US" sz="900" b="0" i="0" kern="1200" dirty="0" smtClean="0">
                <a:solidFill>
                  <a:schemeClr val="tx1"/>
                </a:solidFill>
                <a:effectLst/>
                <a:latin typeface="+mn-lt"/>
                <a:ea typeface="+mn-ea"/>
                <a:cs typeface="+mn-cs"/>
              </a:rPr>
              <a:t>patch takes about 24–72 hours to reach maximum effect; steady-state concentration may not be reached until the second patch is applied; wean other analgesics slowly after first patch is applied</a:t>
            </a:r>
          </a:p>
          <a:p>
            <a:r>
              <a:rPr lang="en-US" sz="900" b="0" i="0" kern="1200" dirty="0" smtClean="0">
                <a:solidFill>
                  <a:schemeClr val="tx1"/>
                </a:solidFill>
                <a:effectLst/>
                <a:latin typeface="+mn-lt"/>
                <a:ea typeface="+mn-ea"/>
                <a:cs typeface="+mn-cs"/>
              </a:rPr>
              <a:t>PI (TGA): </a:t>
            </a:r>
            <a:r>
              <a:rPr lang="en-US" dirty="0" smtClean="0"/>
              <a:t>After initial DUROGESIC application, serum fentanyl concentrations increase gradually, generally levelling off between 12 and 24 hours and remaining relatively constant for the remainder of the 72- hour application period.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effectLst/>
                <a:latin typeface="+mn-lt"/>
                <a:ea typeface="+mn-ea"/>
                <a:cs typeface="+mn-cs"/>
              </a:rPr>
              <a:t>PI</a:t>
            </a:r>
            <a:r>
              <a:rPr lang="en-US" sz="900" b="0" kern="1200" baseline="0" dirty="0" smtClean="0">
                <a:solidFill>
                  <a:schemeClr val="tx1"/>
                </a:solidFill>
                <a:effectLst/>
                <a:latin typeface="+mn-lt"/>
                <a:ea typeface="+mn-ea"/>
                <a:cs typeface="+mn-cs"/>
              </a:rPr>
              <a:t> (MIMs</a:t>
            </a:r>
            <a:r>
              <a:rPr lang="en-US" sz="900" b="0" kern="1200" dirty="0" smtClean="0">
                <a:solidFill>
                  <a:schemeClr val="tx1"/>
                </a:solidFill>
                <a:effectLst/>
                <a:latin typeface="+mn-lt"/>
                <a:ea typeface="+mn-ea"/>
                <a:cs typeface="+mn-cs"/>
              </a:rPr>
              <a:t>): </a:t>
            </a:r>
            <a:r>
              <a:rPr lang="en-US" sz="900" b="0" i="0" kern="1200" dirty="0" smtClean="0">
                <a:solidFill>
                  <a:schemeClr val="tx1"/>
                </a:solidFill>
                <a:effectLst/>
                <a:latin typeface="+mn-lt"/>
                <a:ea typeface="+mn-ea"/>
                <a:cs typeface="+mn-cs"/>
              </a:rPr>
              <a:t>Peak serum concentrations of fentanyl generally occur between 24 and 72 hours after the first application.</a:t>
            </a:r>
          </a:p>
          <a:p>
            <a:endParaRPr lang="en-AU" sz="9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7761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1576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Insert screenshot of advisory on patches once finalised </a:t>
            </a:r>
            <a:endParaRPr lang="en-AU" dirty="0"/>
          </a:p>
        </p:txBody>
      </p:sp>
    </p:spTree>
    <p:extLst>
      <p:ext uri="{BB962C8B-B14F-4D97-AF65-F5344CB8AC3E}">
        <p14:creationId xmlns:p14="http://schemas.microsoft.com/office/powerpoint/2010/main" val="4426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8370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0894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Dose equivalence </a:t>
            </a:r>
            <a:r>
              <a:rPr lang="en-US" baseline="0" dirty="0" smtClean="0"/>
              <a:t>are </a:t>
            </a:r>
            <a:r>
              <a:rPr lang="en-US" dirty="0" smtClean="0"/>
              <a:t>approximate</a:t>
            </a:r>
            <a:r>
              <a:rPr lang="en-US" baseline="0" dirty="0" smtClean="0"/>
              <a:t> values only. </a:t>
            </a:r>
            <a:endParaRPr lang="en-AU" dirty="0" smtClean="0"/>
          </a:p>
          <a:p>
            <a:endParaRPr lang="en-AU" dirty="0"/>
          </a:p>
        </p:txBody>
      </p:sp>
    </p:spTree>
    <p:extLst>
      <p:ext uri="{BB962C8B-B14F-4D97-AF65-F5344CB8AC3E}">
        <p14:creationId xmlns:p14="http://schemas.microsoft.com/office/powerpoint/2010/main" val="180083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Aft>
                <a:spcPts val="300"/>
              </a:spcAft>
            </a:pPr>
            <a:r>
              <a:rPr lang="en-AU" dirty="0" smtClean="0"/>
              <a:t>Should only be used in opioid tolerant patients (i.e. stabilised for &gt; 7 days on oral morphine daily doses &gt; 60 mg*);</a:t>
            </a:r>
          </a:p>
          <a:p>
            <a:pPr marL="228536" lvl="0" indent="0">
              <a:lnSpc>
                <a:spcPct val="120000"/>
              </a:lnSpc>
              <a:spcAft>
                <a:spcPts val="300"/>
              </a:spcAft>
              <a:buNone/>
            </a:pPr>
            <a:r>
              <a:rPr lang="en-AU" i="1" dirty="0" smtClean="0"/>
              <a:t>*Approximate oral Morphine Equivalent Daily Dose</a:t>
            </a:r>
            <a:r>
              <a:rPr lang="en-AU" i="1" baseline="0" dirty="0" smtClean="0"/>
              <a:t> (</a:t>
            </a:r>
            <a:r>
              <a:rPr lang="en-AU" i="1" baseline="0" dirty="0" err="1" smtClean="0"/>
              <a:t>oMEDD</a:t>
            </a:r>
            <a:r>
              <a:rPr lang="en-AU" i="1" baseline="0" dirty="0" smtClean="0"/>
              <a:t>) (may vary depending on reference text consulted)</a:t>
            </a:r>
            <a:r>
              <a:rPr lang="en-AU" i="1" dirty="0" smtClean="0"/>
              <a:t>: 60 mg oral morphine = 40 mg oral oxycodone = 12 mg oral hydromorphone = 25 microgram/hour transdermal fentanyl</a:t>
            </a:r>
            <a:endParaRPr lang="en-AU" dirty="0" smtClean="0">
              <a:solidFill>
                <a:srgbClr val="FF0000"/>
              </a:solidFill>
            </a:endParaRPr>
          </a:p>
          <a:p>
            <a:endParaRPr lang="en-AU" dirty="0"/>
          </a:p>
        </p:txBody>
      </p:sp>
    </p:spTree>
    <p:extLst>
      <p:ext uri="{BB962C8B-B14F-4D97-AF65-F5344CB8AC3E}">
        <p14:creationId xmlns:p14="http://schemas.microsoft.com/office/powerpoint/2010/main" val="102514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7116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Fatal respiratory depression and death has occurred in patients treated with rapid acting oromucosal fentanyl formulations, including following use in opioid naïve patients and improper dosing.</a:t>
            </a:r>
          </a:p>
          <a:p>
            <a:endParaRPr lang="en-AU" dirty="0"/>
          </a:p>
        </p:txBody>
      </p:sp>
    </p:spTree>
    <p:extLst>
      <p:ext uri="{BB962C8B-B14F-4D97-AF65-F5344CB8AC3E}">
        <p14:creationId xmlns:p14="http://schemas.microsoft.com/office/powerpoint/2010/main" val="162704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spcAft>
                <a:spcPts val="300"/>
              </a:spcAft>
            </a:pPr>
            <a:r>
              <a:rPr lang="en-US" sz="2000" dirty="0" smtClean="0"/>
              <a:t>fentanyl patches only for patients who are already tolerant to opioid therapy of comparable potency</a:t>
            </a:r>
          </a:p>
          <a:p>
            <a:pPr lvl="1">
              <a:lnSpc>
                <a:spcPct val="120000"/>
              </a:lnSpc>
              <a:spcAft>
                <a:spcPts val="300"/>
              </a:spcAft>
            </a:pPr>
            <a:r>
              <a:rPr lang="en-US" sz="2000" dirty="0" smtClean="0"/>
              <a:t>buprenorphine may be suitable for opioid-naïve patients – refer to local hospital restrictions and/or product information</a:t>
            </a:r>
            <a:endParaRPr lang="en-US" sz="1600" dirty="0" smtClean="0"/>
          </a:p>
          <a:p>
            <a:endParaRPr lang="en-AU" dirty="0"/>
          </a:p>
        </p:txBody>
      </p:sp>
    </p:spTree>
    <p:extLst>
      <p:ext uri="{BB962C8B-B14F-4D97-AF65-F5344CB8AC3E}">
        <p14:creationId xmlns:p14="http://schemas.microsoft.com/office/powerpoint/2010/main" val="3958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9"/>
            <a:ext cx="7772400" cy="1101725"/>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8FB49331-0F2F-4407-A71A-E9E508C6ADF2}" type="datetime1">
              <a:rPr lang="en-AU" smtClean="0"/>
              <a:t>12/06/2020</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4057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BDF5477A-122D-46EA-A9BE-8E78DD987CA4}" type="datetime1">
              <a:rPr lang="en-AU" smtClean="0"/>
              <a:t>12/06/2020</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164188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BAA87926-F1C6-4D59-AAAD-0A5CB8D60D08}" type="datetime1">
              <a:rPr lang="en-AU" smtClean="0"/>
              <a:t>12/06/2020</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60271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69"/>
            <a:ext cx="2133600" cy="274637"/>
          </a:xfrm>
          <a:prstGeom prst="rect">
            <a:avLst/>
          </a:prstGeom>
        </p:spPr>
        <p:txBody>
          <a:bodyPr/>
          <a:lstStyle/>
          <a:p>
            <a:fld id="{971C9CB9-56C1-48BE-A317-AA7FC5186114}" type="datetime1">
              <a:rPr lang="en-AU" smtClean="0"/>
              <a:t>12/06/2020</a:t>
            </a:fld>
            <a:endParaRPr lang="en-AU" dirty="0"/>
          </a:p>
        </p:txBody>
      </p:sp>
      <p:sp>
        <p:nvSpPr>
          <p:cNvPr id="4" name="Footer Placeholder 3"/>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18935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F7BB3DE-58D8-4F9F-BB7C-75E785EEDA25}"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990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959EEB4-23BC-433D-8A2E-FA36EB225E51}"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82976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10"/>
            <a:ext cx="7886700" cy="2139553"/>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3A13-77A3-454E-866F-1D0382F3ECF4}"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97097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1"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1"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83210E5-20E9-4970-842E-D2C41C26DCC4}"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4870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273844"/>
            <a:ext cx="7886700" cy="994172"/>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822D498-7207-4C68-83A2-B26EBF5291A5}" type="datetime1">
              <a:rPr lang="en-AU" smtClean="0"/>
              <a:t>12/06/2020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6088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B10916C-CA3A-463B-962F-7B9BA39471C5}" type="datetime1">
              <a:rPr lang="en-AU" smtClean="0"/>
              <a:t>12/06/2020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6883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967" y="80746"/>
            <a:ext cx="2591263" cy="1246969"/>
          </a:xfrm>
          <a:prstGeom prst="rect">
            <a:avLst/>
          </a:prstGeom>
        </p:spPr>
      </p:pic>
    </p:spTree>
    <p:extLst>
      <p:ext uri="{BB962C8B-B14F-4D97-AF65-F5344CB8AC3E}">
        <p14:creationId xmlns:p14="http://schemas.microsoft.com/office/powerpoint/2010/main" val="2980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3CB6635E-454C-4E6E-B28E-0DB0CE8B6B0D}" type="datetime1">
              <a:rPr lang="en-AU" smtClean="0"/>
              <a:t>12/06/2020</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427687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4" y="740575"/>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1543056"/>
            <a:ext cx="2949179"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CC263E0-63AA-4349-BE02-D92C7F37D287}"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032246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4" y="740575"/>
            <a:ext cx="4629151"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AU" dirty="0"/>
          </a:p>
        </p:txBody>
      </p:sp>
      <p:sp>
        <p:nvSpPr>
          <p:cNvPr id="4" name="Text Placeholder 3"/>
          <p:cNvSpPr>
            <a:spLocks noGrp="1"/>
          </p:cNvSpPr>
          <p:nvPr>
            <p:ph type="body" sz="half" idx="2"/>
          </p:nvPr>
        </p:nvSpPr>
        <p:spPr>
          <a:xfrm>
            <a:off x="629841" y="1543056"/>
            <a:ext cx="2949179"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20DA366-FAFE-4FD1-BB86-1E23B6B4BE97}"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49414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3E4D58F-B9FF-473E-B51A-57A42DF023EB}"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2745816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9"/>
            <a:ext cx="1971675" cy="435887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2" y="273849"/>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D38CC6D-65E6-4B3C-B81D-0BFC2DE5490D}"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0647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1B68616-BC50-429A-9C4F-2D8DC092FE52}" type="datetime1">
              <a:rPr lang="en-AU" smtClean="0"/>
              <a:t>12/06/2020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20033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F8455F-24FA-478D-B5B2-7753832154AA}"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135487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55E9C-7347-4DFD-A730-ADDF92B39E4B}"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18666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BD6E99-DCEB-4CAA-BD0F-26B738D7FE4F}"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69587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DD1BD-68D9-4288-8993-E17927BB814B}" type="datetime1">
              <a:rPr lang="en-AU" smtClean="0"/>
              <a:t>12/06/2020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12993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7274-718D-4528-B727-147B29D28EA1}" type="datetime1">
              <a:rPr lang="en-AU" smtClean="0"/>
              <a:t>12/06/2020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49927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79644"/>
            <a:ext cx="7772400" cy="112553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9"/>
            <a:ext cx="2133600" cy="274637"/>
          </a:xfrm>
          <a:prstGeom prst="rect">
            <a:avLst/>
          </a:prstGeom>
        </p:spPr>
        <p:txBody>
          <a:bodyPr/>
          <a:lstStyle/>
          <a:p>
            <a:fld id="{37BF9E25-C306-482D-94D3-FE2783F10023}" type="datetime1">
              <a:rPr lang="en-AU" smtClean="0"/>
              <a:t>12/06/2020</a:t>
            </a:fld>
            <a:endParaRPr lang="en-AU" dirty="0"/>
          </a:p>
        </p:txBody>
      </p:sp>
      <p:sp>
        <p:nvSpPr>
          <p:cNvPr id="5" name="Footer Placeholder 4"/>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6" name="Slide Number Placeholder 5"/>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4172320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5A6F-FB61-4DF8-AE34-5968F2FD9B06}" type="datetime1">
              <a:rPr lang="en-AU" smtClean="0"/>
              <a:t>12/06/2020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967" y="80746"/>
            <a:ext cx="2591263" cy="1246969"/>
          </a:xfrm>
          <a:prstGeom prst="rect">
            <a:avLst/>
          </a:prstGeom>
        </p:spPr>
      </p:pic>
    </p:spTree>
    <p:extLst>
      <p:ext uri="{BB962C8B-B14F-4D97-AF65-F5344CB8AC3E}">
        <p14:creationId xmlns:p14="http://schemas.microsoft.com/office/powerpoint/2010/main" val="373451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37D759-9502-47DE-824A-8F811753D99D}"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634557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89D0EB-0F7E-43E9-85C6-8E1281DD7C95}" type="datetime1">
              <a:rPr lang="en-AU" smtClean="0"/>
              <a:t>12/06/2020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3569156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4102DE-3276-4ACC-A7EE-D1A122A15111}"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800952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4FC06-F6B0-4CBB-8A66-3745B36A8E17}" type="datetime1">
              <a:rPr lang="en-AU" smtClean="0"/>
              <a:t>12/06/2020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309AF0-EB43-48FF-A469-732F5699B8E9}" type="slidenum">
              <a:rPr lang="en-AU" smtClean="0"/>
              <a:t>‹#›</a:t>
            </a:fld>
            <a:endParaRPr lang="en-AU" dirty="0"/>
          </a:p>
        </p:txBody>
      </p:sp>
    </p:spTree>
    <p:extLst>
      <p:ext uri="{BB962C8B-B14F-4D97-AF65-F5344CB8AC3E}">
        <p14:creationId xmlns:p14="http://schemas.microsoft.com/office/powerpoint/2010/main" val="4260496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0"/>
            <a:ext cx="7772400" cy="1101725"/>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8FB49331-0F2F-4407-A71A-E9E508C6ADF2}" type="datetime1">
              <a:rPr lang="en-AU" smtClean="0">
                <a:solidFill>
                  <a:prstClr val="black"/>
                </a:solidFill>
              </a:rPr>
              <a:pPr defTabSz="685783"/>
              <a:t>12/06/2020</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7370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3CB6635E-454C-4E6E-B28E-0DB0CE8B6B0D}" type="datetime1">
              <a:rPr lang="en-AU" smtClean="0">
                <a:solidFill>
                  <a:prstClr val="black"/>
                </a:solidFill>
              </a:rPr>
              <a:pPr defTabSz="685783"/>
              <a:t>12/06/2020</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03497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79645"/>
            <a:ext cx="7772400" cy="112553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37BF9E25-C306-482D-94D3-FE2783F10023}" type="datetime1">
              <a:rPr lang="en-AU" smtClean="0">
                <a:solidFill>
                  <a:prstClr val="black"/>
                </a:solidFill>
              </a:rPr>
              <a:pPr defTabSz="685783"/>
              <a:t>12/06/2020</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86594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7"/>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4D79420C-E49A-471B-B36F-0ECE4E932CFA}" type="datetime1">
              <a:rPr lang="en-AU" smtClean="0">
                <a:solidFill>
                  <a:prstClr val="black"/>
                </a:solidFill>
              </a:rPr>
              <a:pPr defTabSz="685783"/>
              <a:t>12/06/2020</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59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3"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957"/>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0"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957"/>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4767270"/>
            <a:ext cx="2133600" cy="274637"/>
          </a:xfrm>
          <a:prstGeom prst="rect">
            <a:avLst/>
          </a:prstGeom>
        </p:spPr>
        <p:txBody>
          <a:bodyPr/>
          <a:lstStyle/>
          <a:p>
            <a:pPr defTabSz="685783"/>
            <a:fld id="{67DA5D24-62E3-4906-AEAF-D9346829BDB5}" type="datetime1">
              <a:rPr lang="en-AU" smtClean="0">
                <a:solidFill>
                  <a:prstClr val="black"/>
                </a:solidFill>
              </a:rPr>
              <a:pPr defTabSz="685783"/>
              <a:t>12/06/2020</a:t>
            </a:fld>
            <a:endParaRPr lang="en-AU" dirty="0">
              <a:solidFill>
                <a:prstClr val="black"/>
              </a:solidFill>
            </a:endParaRPr>
          </a:p>
        </p:txBody>
      </p:sp>
      <p:sp>
        <p:nvSpPr>
          <p:cNvPr id="8" name="Footer Placeholder 7"/>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9" name="Slide Number Placeholder 8"/>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6184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6"/>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4D79420C-E49A-471B-B36F-0ECE4E932CFA}" type="datetime1">
              <a:rPr lang="en-AU" smtClean="0"/>
              <a:t>12/06/2020</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67424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70"/>
            <a:ext cx="2133600" cy="274637"/>
          </a:xfrm>
          <a:prstGeom prst="rect">
            <a:avLst/>
          </a:prstGeom>
        </p:spPr>
        <p:txBody>
          <a:bodyPr/>
          <a:lstStyle/>
          <a:p>
            <a:pPr defTabSz="685783"/>
            <a:fld id="{2D891455-2959-4B9F-8439-462DB5520CEC}" type="datetime1">
              <a:rPr lang="en-AU" smtClean="0">
                <a:solidFill>
                  <a:prstClr val="black"/>
                </a:solidFill>
              </a:rPr>
              <a:pPr defTabSz="685783"/>
              <a:t>12/06/2020</a:t>
            </a:fld>
            <a:endParaRPr lang="en-AU" dirty="0">
              <a:solidFill>
                <a:prstClr val="black"/>
              </a:solidFill>
            </a:endParaRPr>
          </a:p>
        </p:txBody>
      </p:sp>
      <p:sp>
        <p:nvSpPr>
          <p:cNvPr id="4" name="Footer Placeholder 3"/>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5" name="Slide Number Placeholder 4"/>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1427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70"/>
            <a:ext cx="2133600" cy="274637"/>
          </a:xfrm>
          <a:prstGeom prst="rect">
            <a:avLst/>
          </a:prstGeom>
        </p:spPr>
        <p:txBody>
          <a:bodyPr/>
          <a:lstStyle/>
          <a:p>
            <a:pPr defTabSz="685783"/>
            <a:fld id="{BD485FF5-F478-4F8F-9350-94216AD91686}" type="datetime1">
              <a:rPr lang="en-AU" smtClean="0">
                <a:solidFill>
                  <a:prstClr val="black"/>
                </a:solidFill>
              </a:rPr>
              <a:pPr defTabSz="685783"/>
              <a:t>12/06/2020</a:t>
            </a:fld>
            <a:endParaRPr lang="en-AU" dirty="0">
              <a:solidFill>
                <a:prstClr val="black"/>
              </a:solidFill>
            </a:endParaRPr>
          </a:p>
        </p:txBody>
      </p:sp>
      <p:sp>
        <p:nvSpPr>
          <p:cNvPr id="3" name="Footer Placeholder 2"/>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4" name="Slide Number Placeholder 3"/>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82202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95"/>
            <a:ext cx="3008313" cy="87153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4" y="204795"/>
            <a:ext cx="5111751"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5"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8D9654F9-CDCC-45F5-BEC9-1E63D6C2A5ED}" type="datetime1">
              <a:rPr lang="en-AU" smtClean="0">
                <a:solidFill>
                  <a:prstClr val="black"/>
                </a:solidFill>
              </a:rPr>
              <a:pPr defTabSz="685783"/>
              <a:t>12/06/2020</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25757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AU" dirty="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a:lstStyle/>
          <a:p>
            <a:pPr defTabSz="685783"/>
            <a:fld id="{93769FAF-642C-46E0-B932-D1B8C146F2F0}" type="datetime1">
              <a:rPr lang="en-AU" smtClean="0">
                <a:solidFill>
                  <a:prstClr val="black"/>
                </a:solidFill>
              </a:rPr>
              <a:pPr defTabSz="685783"/>
              <a:t>12/06/2020</a:t>
            </a:fld>
            <a:endParaRPr lang="en-AU" dirty="0">
              <a:solidFill>
                <a:prstClr val="black"/>
              </a:solidFill>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7" name="Slide Number Placeholder 6"/>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0584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BDF5477A-122D-46EA-A9BE-8E78DD987CA4}" type="datetime1">
              <a:rPr lang="en-AU" smtClean="0">
                <a:solidFill>
                  <a:prstClr val="black"/>
                </a:solidFill>
              </a:rPr>
              <a:pPr defTabSz="685783"/>
              <a:t>12/06/2020</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73900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4767270"/>
            <a:ext cx="2133600" cy="274637"/>
          </a:xfrm>
          <a:prstGeom prst="rect">
            <a:avLst/>
          </a:prstGeom>
        </p:spPr>
        <p:txBody>
          <a:bodyPr/>
          <a:lstStyle/>
          <a:p>
            <a:pPr defTabSz="685783"/>
            <a:fld id="{BAA87926-F1C6-4D59-AAAD-0A5CB8D60D08}" type="datetime1">
              <a:rPr lang="en-AU" smtClean="0">
                <a:solidFill>
                  <a:prstClr val="black"/>
                </a:solidFill>
              </a:rPr>
              <a:pPr defTabSz="685783"/>
              <a:t>12/06/2020</a:t>
            </a:fld>
            <a:endParaRPr lang="en-AU" dirty="0">
              <a:solidFill>
                <a:prstClr val="black"/>
              </a:solidFill>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6" name="Slide Number Placeholder 5"/>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44315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70"/>
            <a:ext cx="2133600" cy="274637"/>
          </a:xfrm>
          <a:prstGeom prst="rect">
            <a:avLst/>
          </a:prstGeom>
        </p:spPr>
        <p:txBody>
          <a:bodyPr/>
          <a:lstStyle/>
          <a:p>
            <a:pPr defTabSz="685783"/>
            <a:fld id="{971C9CB9-56C1-48BE-A317-AA7FC5186114}" type="datetime1">
              <a:rPr lang="en-AU" smtClean="0">
                <a:solidFill>
                  <a:prstClr val="black"/>
                </a:solidFill>
              </a:rPr>
              <a:pPr defTabSz="685783"/>
              <a:t>12/06/2020</a:t>
            </a:fld>
            <a:endParaRPr lang="en-AU" dirty="0">
              <a:solidFill>
                <a:prstClr val="black"/>
              </a:solidFill>
            </a:endParaRPr>
          </a:p>
        </p:txBody>
      </p:sp>
      <p:sp>
        <p:nvSpPr>
          <p:cNvPr id="4" name="Footer Placeholder 3"/>
          <p:cNvSpPr>
            <a:spLocks noGrp="1"/>
          </p:cNvSpPr>
          <p:nvPr>
            <p:ph type="ftr" sz="quarter" idx="11"/>
          </p:nvPr>
        </p:nvSpPr>
        <p:spPr>
          <a:xfrm>
            <a:off x="3124200" y="4767270"/>
            <a:ext cx="2895600" cy="274637"/>
          </a:xfrm>
          <a:prstGeom prst="rect">
            <a:avLst/>
          </a:prstGeom>
        </p:spPr>
        <p:txBody>
          <a:bodyPr/>
          <a:lstStyle/>
          <a:p>
            <a:pPr defTabSz="685783"/>
            <a:endParaRPr lang="en-AU" dirty="0">
              <a:solidFill>
                <a:prstClr val="black"/>
              </a:solidFill>
            </a:endParaRPr>
          </a:p>
        </p:txBody>
      </p:sp>
      <p:sp>
        <p:nvSpPr>
          <p:cNvPr id="5" name="Slide Number Placeholder 4"/>
          <p:cNvSpPr>
            <a:spLocks noGrp="1"/>
          </p:cNvSpPr>
          <p:nvPr>
            <p:ph type="sldNum" sz="quarter" idx="12"/>
          </p:nvPr>
        </p:nvSpPr>
        <p:spPr/>
        <p:txBody>
          <a:bodyPr/>
          <a:lstStyle/>
          <a:p>
            <a:fld id="{E1E3D908-88FC-4E81-B051-0CD828DA29B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9147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3" y="1150938"/>
            <a:ext cx="4040188" cy="4810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956"/>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956"/>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4767269"/>
            <a:ext cx="2133600" cy="274637"/>
          </a:xfrm>
          <a:prstGeom prst="rect">
            <a:avLst/>
          </a:prstGeom>
        </p:spPr>
        <p:txBody>
          <a:bodyPr/>
          <a:lstStyle/>
          <a:p>
            <a:fld id="{67DA5D24-62E3-4906-AEAF-D9346829BDB5}" type="datetime1">
              <a:rPr lang="en-AU" smtClean="0"/>
              <a:t>12/06/2020</a:t>
            </a:fld>
            <a:endParaRPr lang="en-AU" dirty="0"/>
          </a:p>
        </p:txBody>
      </p:sp>
      <p:sp>
        <p:nvSpPr>
          <p:cNvPr id="8" name="Footer Placeholder 7"/>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9" name="Slide Number Placeholder 8"/>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36091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4767269"/>
            <a:ext cx="2133600" cy="274637"/>
          </a:xfrm>
          <a:prstGeom prst="rect">
            <a:avLst/>
          </a:prstGeom>
        </p:spPr>
        <p:txBody>
          <a:bodyPr/>
          <a:lstStyle/>
          <a:p>
            <a:fld id="{2D891455-2959-4B9F-8439-462DB5520CEC}" type="datetime1">
              <a:rPr lang="en-AU" smtClean="0"/>
              <a:t>12/06/2020</a:t>
            </a:fld>
            <a:endParaRPr lang="en-AU" dirty="0"/>
          </a:p>
        </p:txBody>
      </p:sp>
      <p:sp>
        <p:nvSpPr>
          <p:cNvPr id="4" name="Footer Placeholder 3"/>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5" name="Slide Number Placeholder 4"/>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3402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9"/>
            <a:ext cx="2133600" cy="274637"/>
          </a:xfrm>
          <a:prstGeom prst="rect">
            <a:avLst/>
          </a:prstGeom>
        </p:spPr>
        <p:txBody>
          <a:bodyPr/>
          <a:lstStyle/>
          <a:p>
            <a:fld id="{BD485FF5-F478-4F8F-9350-94216AD91686}" type="datetime1">
              <a:rPr lang="en-AU" smtClean="0"/>
              <a:t>12/06/2020</a:t>
            </a:fld>
            <a:endParaRPr lang="en-AU" dirty="0"/>
          </a:p>
        </p:txBody>
      </p:sp>
      <p:sp>
        <p:nvSpPr>
          <p:cNvPr id="3" name="Footer Placeholder 2"/>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24218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4"/>
            <a:ext cx="3008313" cy="87153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3" y="204794"/>
            <a:ext cx="5111751"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8D9654F9-CDCC-45F5-BEC9-1E63D6C2A5ED}" type="datetime1">
              <a:rPr lang="en-AU" smtClean="0"/>
              <a:t>12/06/2020</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314113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AU"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9"/>
            <a:ext cx="2133600" cy="274637"/>
          </a:xfrm>
          <a:prstGeom prst="rect">
            <a:avLst/>
          </a:prstGeom>
        </p:spPr>
        <p:txBody>
          <a:bodyPr/>
          <a:lstStyle/>
          <a:p>
            <a:fld id="{93769FAF-642C-46E0-B932-D1B8C146F2F0}" type="datetime1">
              <a:rPr lang="en-AU" smtClean="0"/>
              <a:t>12/06/2020</a:t>
            </a:fld>
            <a:endParaRPr lang="en-AU" dirty="0"/>
          </a:p>
        </p:txBody>
      </p:sp>
      <p:sp>
        <p:nvSpPr>
          <p:cNvPr id="6" name="Footer Placeholder 5"/>
          <p:cNvSpPr>
            <a:spLocks noGrp="1"/>
          </p:cNvSpPr>
          <p:nvPr>
            <p:ph type="ftr" sz="quarter" idx="11"/>
          </p:nvPr>
        </p:nvSpPr>
        <p:spPr>
          <a:xfrm>
            <a:off x="3124200" y="4767269"/>
            <a:ext cx="2895600" cy="274637"/>
          </a:xfrm>
          <a:prstGeom prst="rect">
            <a:avLst/>
          </a:prstGeom>
        </p:spPr>
        <p:txBody>
          <a:bodyPr/>
          <a:lstStyle/>
          <a:p>
            <a:endParaRPr lang="en-AU" dirty="0"/>
          </a:p>
        </p:txBody>
      </p:sp>
      <p:sp>
        <p:nvSpPr>
          <p:cNvPr id="7" name="Slide Number Placeholder 6"/>
          <p:cNvSpPr>
            <a:spLocks noGrp="1"/>
          </p:cNvSpPr>
          <p:nvPr>
            <p:ph type="sldNum" sz="quarter" idx="12"/>
          </p:nvPr>
        </p:nvSpPr>
        <p:spPr/>
        <p:txBody>
          <a:bodyPr/>
          <a:lstStyle/>
          <a:p>
            <a:fld id="{E1E3D908-88FC-4E81-B051-0CD828DA29BA}" type="slidenum">
              <a:rPr lang="en-AU" smtClean="0"/>
              <a:t>‹#›</a:t>
            </a:fld>
            <a:endParaRPr lang="en-AU" dirty="0"/>
          </a:p>
        </p:txBody>
      </p:sp>
    </p:spTree>
    <p:extLst>
      <p:ext uri="{BB962C8B-B14F-4D97-AF65-F5344CB8AC3E}">
        <p14:creationId xmlns:p14="http://schemas.microsoft.com/office/powerpoint/2010/main" val="188291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6"/>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5076249" y="4730762"/>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E3D908-88FC-4E81-B051-0CD828DA29BA}" type="slidenum">
              <a:rPr lang="en-AU" smtClean="0"/>
              <a:t>‹#›</a:t>
            </a:fld>
            <a:endParaRPr lang="en-AU"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9849" y="4305141"/>
            <a:ext cx="1840111" cy="885499"/>
          </a:xfrm>
          <a:prstGeom prst="rect">
            <a:avLst/>
          </a:prstGeom>
        </p:spPr>
      </p:pic>
    </p:spTree>
    <p:extLst>
      <p:ext uri="{BB962C8B-B14F-4D97-AF65-F5344CB8AC3E}">
        <p14:creationId xmlns:p14="http://schemas.microsoft.com/office/powerpoint/2010/main" val="1417146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68580" tIns="34290" rIns="68580" bIns="3429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1"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1"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4834ADB-61CE-4112-984B-BC4D5FCAB926}" type="datetime1">
              <a:rPr lang="en-AU" smtClean="0"/>
              <a:t>12/06/2020</a:t>
            </a:fld>
            <a:endParaRPr lang="en-AU" dirty="0"/>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17309AF0-EB43-48FF-A469-732F5699B8E9}" type="slidenum">
              <a:rPr lang="en-AU" smtClean="0"/>
              <a:t>‹#›</a:t>
            </a:fld>
            <a:endParaRPr lang="en-AU" dirty="0"/>
          </a:p>
        </p:txBody>
      </p:sp>
    </p:spTree>
    <p:extLst>
      <p:ext uri="{BB962C8B-B14F-4D97-AF65-F5344CB8AC3E}">
        <p14:creationId xmlns:p14="http://schemas.microsoft.com/office/powerpoint/2010/main" val="408901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208B46A-3061-4FAA-844E-2FD34D80F7CA}" type="datetime1">
              <a:rPr lang="en-AU" smtClean="0"/>
              <a:t>12/06/2020</a:t>
            </a:fld>
            <a:endParaRPr lang="en-AU"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E3D908-88FC-4E81-B051-0CD828DA29BA}" type="slidenum">
              <a:rPr lang="en-AU" smtClean="0"/>
              <a:t>‹#›</a:t>
            </a:fld>
            <a:endParaRPr lang="en-AU" dirty="0"/>
          </a:p>
        </p:txBody>
      </p:sp>
    </p:spTree>
    <p:extLst>
      <p:ext uri="{BB962C8B-B14F-4D97-AF65-F5344CB8AC3E}">
        <p14:creationId xmlns:p14="http://schemas.microsoft.com/office/powerpoint/2010/main" val="39704803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7"/>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5076249" y="47307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783"/>
            <a:fld id="{E1E3D908-88FC-4E81-B051-0CD828DA29BA}" type="slidenum">
              <a:rPr lang="en-AU" smtClean="0">
                <a:solidFill>
                  <a:prstClr val="black">
                    <a:tint val="75000"/>
                  </a:prstClr>
                </a:solidFill>
              </a:rPr>
              <a:pPr defTabSz="685783"/>
              <a:t>‹#›</a:t>
            </a:fld>
            <a:endParaRPr lang="en-AU" dirty="0">
              <a:solidFill>
                <a:prstClr val="black">
                  <a:tint val="75000"/>
                </a:prstClr>
              </a:solidFil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9850" y="4305142"/>
            <a:ext cx="1840111" cy="885499"/>
          </a:xfrm>
          <a:prstGeom prst="rect">
            <a:avLst/>
          </a:prstGeom>
        </p:spPr>
      </p:pic>
    </p:spTree>
    <p:extLst>
      <p:ext uri="{BB962C8B-B14F-4D97-AF65-F5344CB8AC3E}">
        <p14:creationId xmlns:p14="http://schemas.microsoft.com/office/powerpoint/2010/main" val="391863254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hf hdr="0" ftr="0" dt="0"/>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opioidcalculator.com.a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1.health.nsw.gov.au/pds/ActivePDSDocuments/PD2017_026.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1.health.nsw.gov.au/pds/ActivePDSDocuments/PD2013_043.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hyperlink" Target="https://www.ebs.tga.gov.au/ebs/picmi/picmirepository.nsf/PICMI?OpenForm&amp;t=PI&amp;q=fentanyl" TargetMode="Externa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www.opioidcalculator.com.au/opioidsource.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swtag.org.au/wp-content/uploads/2017/07/pain-guidance-july-2015.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ashp.org/-/media/store-files/p1985-sample-chapter-5.ashx"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anzca.edu.au/resources/endorsed-guidelines/position-statement-on-the-use-of-slow-release-opio" TargetMode="External"/><Relationship Id="rId13" Type="http://schemas.openxmlformats.org/officeDocument/2006/relationships/hyperlink" Target="https://www.ashp.org/-/media/store-files/p1985-sample-chapter-5.ashx" TargetMode="External"/><Relationship Id="rId3" Type="http://schemas.openxmlformats.org/officeDocument/2006/relationships/hyperlink" Target="https://www.nps.org.au/radar/articles/fentanyl-patches-durogesic-for-chronic-pain%20Accessed%2030/5/2019" TargetMode="External"/><Relationship Id="rId7" Type="http://schemas.openxmlformats.org/officeDocument/2006/relationships/hyperlink" Target="https://www.hqsc.govt.nz/our-programmes/medication-safety/publications-and-resources/publication/1303/" TargetMode="External"/><Relationship Id="rId12" Type="http://schemas.openxmlformats.org/officeDocument/2006/relationships/hyperlink" Target="http://www.nswtag.org.au/wp-content/uploads/2017/07/pain-guidance-july-2015.pdf%20Accessed%2018/02/202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ayback.archive-it.org/7993/20170113080921/http:/www.fda.gov/downloads/Drugs/DrugSafety/UCM368911.pdf" TargetMode="External"/><Relationship Id="rId11" Type="http://schemas.openxmlformats.org/officeDocument/2006/relationships/hyperlink" Target="https://www.tga.gov.au/alert/prescription-opioids-hub%20Accessed%2017/02/2020" TargetMode="External"/><Relationship Id="rId5" Type="http://schemas.openxmlformats.org/officeDocument/2006/relationships/hyperlink" Target="https://www.eviq.org.au/clinical-resources/eviq-calculators/3201-opioid-conversion-calculator" TargetMode="External"/><Relationship Id="rId10" Type="http://schemas.openxmlformats.org/officeDocument/2006/relationships/hyperlink" Target="https://www.ebs.tga.gov.au/ebs/picmi/picmirepository.nsf/pdf?OpenAgent&amp;id=CP-2010-PI-01511-3&amp;d=202002161016933" TargetMode="External"/><Relationship Id="rId4" Type="http://schemas.openxmlformats.org/officeDocument/2006/relationships/hyperlink" Target="https://www.rcoa.ac.uk/faculty-of-pain-medicine/opioids-aware/structured-approach-to-prescribing/dose-equivalents-and-changing-opioids" TargetMode="External"/><Relationship Id="rId9" Type="http://schemas.openxmlformats.org/officeDocument/2006/relationships/hyperlink" Target="http://www.opioidcalculator.com.au/"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homer@stelsewheres.org.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A3C3"/>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950215"/>
            <a:ext cx="9144003" cy="1694424"/>
          </a:xfrm>
          <a:solidFill>
            <a:schemeClr val="tx1">
              <a:lumMod val="75000"/>
              <a:lumOff val="25000"/>
            </a:schemeClr>
          </a:solidFill>
        </p:spPr>
        <p:txBody>
          <a:bodyPr anchor="ctr">
            <a:noAutofit/>
          </a:bodyPr>
          <a:lstStyle/>
          <a:p>
            <a:pPr>
              <a:lnSpc>
                <a:spcPct val="200000"/>
              </a:lnSpc>
              <a:spcBef>
                <a:spcPts val="1200"/>
              </a:spcBef>
              <a:spcAft>
                <a:spcPts val="7800"/>
              </a:spcAft>
            </a:pPr>
            <a:r>
              <a:rPr lang="en-AU" sz="3600" b="1" dirty="0" smtClean="0">
                <a:solidFill>
                  <a:schemeClr val="bg1"/>
                </a:solidFill>
                <a:latin typeface="Arial" panose="020B0604020202020204" pitchFamily="34" charset="0"/>
                <a:cs typeface="Arial" panose="020B0604020202020204" pitchFamily="34" charset="0"/>
              </a:rPr>
              <a:t>SAFE USE OF OPIOID SKIN PATCHES</a:t>
            </a:r>
            <a:endParaRPr lang="en-AU" sz="3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1421" y="4032261"/>
            <a:ext cx="8792936" cy="300082"/>
          </a:xfrm>
          <a:prstGeom prst="rect">
            <a:avLst/>
          </a:prstGeom>
        </p:spPr>
        <p:txBody>
          <a:bodyPr wrap="square" lIns="68580" tIns="34290" rIns="68580" bIns="34290">
            <a:spAutoFit/>
          </a:bodyPr>
          <a:lstStyle/>
          <a:p>
            <a:pPr algn="ctr"/>
            <a:r>
              <a:rPr lang="en-AU" sz="1500" b="1" dirty="0">
                <a:solidFill>
                  <a:schemeClr val="bg1"/>
                </a:solidFill>
                <a:latin typeface="Arial" panose="020B0604020202020204" pitchFamily="34" charset="0"/>
                <a:cs typeface="Arial" panose="020B0604020202020204" pitchFamily="34" charset="0"/>
              </a:rPr>
              <a:t>E</a:t>
            </a:r>
            <a:r>
              <a:rPr lang="en-AU" sz="1500" b="1" dirty="0" smtClean="0">
                <a:solidFill>
                  <a:schemeClr val="bg1"/>
                </a:solidFill>
                <a:latin typeface="Arial" panose="020B0604020202020204" pitchFamily="34" charset="0"/>
                <a:cs typeface="Arial" panose="020B0604020202020204" pitchFamily="34" charset="0"/>
              </a:rPr>
              <a:t>DUCATION</a:t>
            </a:r>
            <a:endParaRPr lang="en-AU" sz="15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1"/>
            <a:ext cx="2339068" cy="1818494"/>
          </a:xfrm>
          <a:prstGeom prst="rect">
            <a:avLst/>
          </a:prstGeom>
        </p:spPr>
      </p:pic>
      <p:sp>
        <p:nvSpPr>
          <p:cNvPr id="10" name="Text Box 14"/>
          <p:cNvSpPr txBox="1"/>
          <p:nvPr/>
        </p:nvSpPr>
        <p:spPr>
          <a:xfrm>
            <a:off x="71421" y="180707"/>
            <a:ext cx="3814780" cy="1769507"/>
          </a:xfrm>
          <a:custGeom>
            <a:avLst/>
            <a:gdLst>
              <a:gd name="connsiteX0" fmla="*/ 0 w 2657475"/>
              <a:gd name="connsiteY0" fmla="*/ 0 h 1609725"/>
              <a:gd name="connsiteX1" fmla="*/ 2657475 w 2657475"/>
              <a:gd name="connsiteY1" fmla="*/ 0 h 1609725"/>
              <a:gd name="connsiteX2" fmla="*/ 2657475 w 2657475"/>
              <a:gd name="connsiteY2" fmla="*/ 1609725 h 1609725"/>
              <a:gd name="connsiteX3" fmla="*/ 0 w 2657475"/>
              <a:gd name="connsiteY3" fmla="*/ 1609725 h 1609725"/>
              <a:gd name="connsiteX4" fmla="*/ 0 w 2657475"/>
              <a:gd name="connsiteY4" fmla="*/ 0 h 1609725"/>
              <a:gd name="connsiteX0" fmla="*/ 0 w 2657475"/>
              <a:gd name="connsiteY0" fmla="*/ 85725 h 1695450"/>
              <a:gd name="connsiteX1" fmla="*/ 2657475 w 2657475"/>
              <a:gd name="connsiteY1" fmla="*/ 0 h 1695450"/>
              <a:gd name="connsiteX2" fmla="*/ 2657475 w 2657475"/>
              <a:gd name="connsiteY2" fmla="*/ 1695450 h 1695450"/>
              <a:gd name="connsiteX3" fmla="*/ 0 w 2657475"/>
              <a:gd name="connsiteY3" fmla="*/ 1695450 h 1695450"/>
              <a:gd name="connsiteX4" fmla="*/ 0 w 2657475"/>
              <a:gd name="connsiteY4" fmla="*/ 85725 h 1695450"/>
              <a:gd name="connsiteX0" fmla="*/ 0 w 2657475"/>
              <a:gd name="connsiteY0" fmla="*/ 85725 h 2038350"/>
              <a:gd name="connsiteX1" fmla="*/ 2657475 w 2657475"/>
              <a:gd name="connsiteY1" fmla="*/ 0 h 2038350"/>
              <a:gd name="connsiteX2" fmla="*/ 1781175 w 2657475"/>
              <a:gd name="connsiteY2" fmla="*/ 2038350 h 2038350"/>
              <a:gd name="connsiteX3" fmla="*/ 0 w 2657475"/>
              <a:gd name="connsiteY3" fmla="*/ 1695450 h 2038350"/>
              <a:gd name="connsiteX4" fmla="*/ 0 w 2657475"/>
              <a:gd name="connsiteY4" fmla="*/ 85725 h 2038350"/>
              <a:gd name="connsiteX0" fmla="*/ 0 w 2657475"/>
              <a:gd name="connsiteY0" fmla="*/ 85725 h 2038350"/>
              <a:gd name="connsiteX1" fmla="*/ 2657475 w 2657475"/>
              <a:gd name="connsiteY1" fmla="*/ 0 h 2038350"/>
              <a:gd name="connsiteX2" fmla="*/ 1781175 w 2657475"/>
              <a:gd name="connsiteY2" fmla="*/ 2038350 h 2038350"/>
              <a:gd name="connsiteX3" fmla="*/ 609600 w 2657475"/>
              <a:gd name="connsiteY3" fmla="*/ 1571625 h 2038350"/>
              <a:gd name="connsiteX4" fmla="*/ 0 w 2657475"/>
              <a:gd name="connsiteY4" fmla="*/ 85725 h 2038350"/>
              <a:gd name="connsiteX0" fmla="*/ 0 w 2657475"/>
              <a:gd name="connsiteY0" fmla="*/ 85725 h 2038350"/>
              <a:gd name="connsiteX1" fmla="*/ 2657475 w 2657475"/>
              <a:gd name="connsiteY1" fmla="*/ 0 h 2038350"/>
              <a:gd name="connsiteX2" fmla="*/ 1781175 w 2657475"/>
              <a:gd name="connsiteY2" fmla="*/ 2038350 h 2038350"/>
              <a:gd name="connsiteX3" fmla="*/ 0 w 2657475"/>
              <a:gd name="connsiteY3" fmla="*/ 1247775 h 2038350"/>
              <a:gd name="connsiteX4" fmla="*/ 0 w 2657475"/>
              <a:gd name="connsiteY4" fmla="*/ 85725 h 2038350"/>
              <a:gd name="connsiteX0" fmla="*/ 0 w 2657475"/>
              <a:gd name="connsiteY0" fmla="*/ 85725 h 2085975"/>
              <a:gd name="connsiteX1" fmla="*/ 2657475 w 2657475"/>
              <a:gd name="connsiteY1" fmla="*/ 0 h 2085975"/>
              <a:gd name="connsiteX2" fmla="*/ 1752600 w 2657475"/>
              <a:gd name="connsiteY2" fmla="*/ 2085975 h 2085975"/>
              <a:gd name="connsiteX3" fmla="*/ 0 w 2657475"/>
              <a:gd name="connsiteY3" fmla="*/ 1247775 h 2085975"/>
              <a:gd name="connsiteX4" fmla="*/ 0 w 2657475"/>
              <a:gd name="connsiteY4" fmla="*/ 85725 h 2085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475" h="2085975">
                <a:moveTo>
                  <a:pt x="0" y="85725"/>
                </a:moveTo>
                <a:lnTo>
                  <a:pt x="2657475" y="0"/>
                </a:lnTo>
                <a:lnTo>
                  <a:pt x="1752600" y="2085975"/>
                </a:lnTo>
                <a:lnTo>
                  <a:pt x="0" y="1247775"/>
                </a:lnTo>
                <a:lnTo>
                  <a:pt x="0" y="85725"/>
                </a:lnTo>
                <a:close/>
              </a:path>
            </a:pathLst>
          </a:custGeom>
          <a:solidFill>
            <a:schemeClr val="lt1">
              <a:alpha val="27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spcAft>
                <a:spcPts val="750"/>
              </a:spcAft>
            </a:pPr>
            <a:endParaRPr lang="en-AU" sz="800" dirty="0">
              <a:ea typeface="Calibri" panose="020F0502020204030204" pitchFamily="34" charset="0"/>
              <a:cs typeface="Times New Roman" panose="02020603050405020304" pitchFamily="18" charset="0"/>
            </a:endParaRPr>
          </a:p>
        </p:txBody>
      </p:sp>
      <p:sp>
        <p:nvSpPr>
          <p:cNvPr id="6" name="TextBox 5"/>
          <p:cNvSpPr txBox="1"/>
          <p:nvPr/>
        </p:nvSpPr>
        <p:spPr>
          <a:xfrm>
            <a:off x="0" y="3644637"/>
            <a:ext cx="9144000" cy="341575"/>
          </a:xfrm>
          <a:prstGeom prst="rect">
            <a:avLst/>
          </a:prstGeom>
          <a:solidFill>
            <a:schemeClr val="accent6">
              <a:lumMod val="40000"/>
              <a:lumOff val="60000"/>
            </a:schemeClr>
          </a:solidFill>
        </p:spPr>
        <p:txBody>
          <a:bodyPr wrap="square" lIns="68580" tIns="34290" rIns="68580" bIns="34290" rtlCol="0">
            <a:spAutoFit/>
          </a:bodyPr>
          <a:lstStyle/>
          <a:p>
            <a:pPr algn="ctr">
              <a:lnSpc>
                <a:spcPct val="170000"/>
              </a:lnSpc>
            </a:pPr>
            <a:endParaRPr lang="en-US" sz="1500" baseline="30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981" y="26604"/>
            <a:ext cx="3083021" cy="1271669"/>
          </a:xfrm>
          <a:prstGeom prst="rect">
            <a:avLst/>
          </a:prstGeom>
        </p:spPr>
      </p:pic>
      <p:sp>
        <p:nvSpPr>
          <p:cNvPr id="5" name="Slide Number Placeholder 4"/>
          <p:cNvSpPr>
            <a:spLocks noGrp="1"/>
          </p:cNvSpPr>
          <p:nvPr>
            <p:ph type="sldNum" sz="quarter" idx="12"/>
          </p:nvPr>
        </p:nvSpPr>
        <p:spPr/>
        <p:txBody>
          <a:bodyPr/>
          <a:lstStyle/>
          <a:p>
            <a:fld id="{E1E3D908-88FC-4E81-B051-0CD828DA29BA}" type="slidenum">
              <a:rPr lang="en-AU" smtClean="0"/>
              <a:t>1</a:t>
            </a:fld>
            <a:endParaRPr lang="en-AU" dirty="0"/>
          </a:p>
        </p:txBody>
      </p:sp>
      <p:sp>
        <p:nvSpPr>
          <p:cNvPr id="12" name="Text Box 2"/>
          <p:cNvSpPr>
            <a:spLocks noChangeArrowheads="1"/>
          </p:cNvSpPr>
          <p:nvPr/>
        </p:nvSpPr>
        <p:spPr bwMode="auto">
          <a:xfrm>
            <a:off x="3493363" y="3676513"/>
            <a:ext cx="2088000" cy="252000"/>
          </a:xfrm>
          <a:prstGeom prst="flowChartAlternateProcess">
            <a:avLst/>
          </a:prstGeom>
          <a:solidFill>
            <a:srgbClr val="CC0000"/>
          </a:solidFill>
          <a:ln>
            <a:noFill/>
          </a:ln>
          <a:effectLst>
            <a:outerShdw dist="28398" dir="3806097" algn="ctr" rotWithShape="0">
              <a:srgbClr val="823B0B"/>
            </a:outerShdw>
          </a:effectLst>
          <a:extLs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lgn="ctr" hangingPunct="0">
              <a:lnSpc>
                <a:spcPct val="118000"/>
              </a:lnSpc>
              <a:spcAft>
                <a:spcPts val="0"/>
              </a:spcAft>
            </a:pPr>
            <a:r>
              <a:rPr lang="en-US" sz="12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HIGH RISK MEDICINES</a:t>
            </a: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p:cNvSpPr txBox="1"/>
          <p:nvPr/>
        </p:nvSpPr>
        <p:spPr>
          <a:xfrm>
            <a:off x="1371600" y="4433777"/>
            <a:ext cx="6400800" cy="523220"/>
          </a:xfrm>
          <a:prstGeom prst="rect">
            <a:avLst/>
          </a:prstGeom>
          <a:noFill/>
        </p:spPr>
        <p:txBody>
          <a:bodyPr wrap="square" rtlCol="0">
            <a:spAutoFit/>
          </a:bodyPr>
          <a:lstStyle/>
          <a:p>
            <a:r>
              <a:rPr lang="en-AU" b="1" dirty="0" smtClean="0">
                <a:solidFill>
                  <a:srgbClr val="000090"/>
                </a:solidFill>
              </a:rPr>
              <a:t>Education delivered by:</a:t>
            </a:r>
          </a:p>
          <a:p>
            <a:r>
              <a:rPr lang="en-AU" b="1" dirty="0" smtClean="0">
                <a:solidFill>
                  <a:srgbClr val="000090"/>
                </a:solidFill>
              </a:rPr>
              <a:t>Date of education: </a:t>
            </a:r>
            <a:endParaRPr lang="en-AU" b="1" dirty="0">
              <a:solidFill>
                <a:srgbClr val="000090"/>
              </a:solidFill>
            </a:endParaRPr>
          </a:p>
        </p:txBody>
      </p:sp>
    </p:spTree>
    <p:extLst>
      <p:ext uri="{BB962C8B-B14F-4D97-AF65-F5344CB8AC3E}">
        <p14:creationId xmlns:p14="http://schemas.microsoft.com/office/powerpoint/2010/main" val="57403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8686800" cy="857250"/>
          </a:xfrm>
        </p:spPr>
        <p:txBody>
          <a:bodyPr>
            <a:normAutofit fontScale="90000"/>
          </a:bodyPr>
          <a:lstStyle/>
          <a:p>
            <a:r>
              <a:rPr lang="en-AU" b="1" dirty="0" smtClean="0">
                <a:solidFill>
                  <a:srgbClr val="002060"/>
                </a:solidFill>
                <a:latin typeface="Calibri" panose="020F0502020204030204" pitchFamily="34" charset="0"/>
              </a:rPr>
              <a:t>Also consider the following risk factors</a:t>
            </a:r>
            <a:endParaRPr lang="en-AU"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457200" y="1200157"/>
            <a:ext cx="8229600" cy="3805243"/>
          </a:xfrm>
        </p:spPr>
        <p:txBody>
          <a:bodyPr>
            <a:normAutofit fontScale="92500" lnSpcReduction="10000"/>
          </a:bodyPr>
          <a:lstStyle/>
          <a:p>
            <a:pPr>
              <a:spcAft>
                <a:spcPts val="300"/>
              </a:spcAft>
            </a:pPr>
            <a:r>
              <a:rPr lang="en-AU" sz="2400" dirty="0" smtClean="0"/>
              <a:t>Older </a:t>
            </a:r>
            <a:r>
              <a:rPr lang="en-AU" sz="2400" dirty="0"/>
              <a:t>age or frailty: </a:t>
            </a:r>
          </a:p>
          <a:p>
            <a:pPr lvl="1">
              <a:spcAft>
                <a:spcPts val="300"/>
              </a:spcAft>
            </a:pPr>
            <a:r>
              <a:rPr lang="en-AU" sz="2000" dirty="0" smtClean="0">
                <a:sym typeface="Symbol" panose="05050102010706020507" pitchFamily="18" charset="2"/>
              </a:rPr>
              <a:t></a:t>
            </a:r>
            <a:r>
              <a:rPr lang="en-AU" sz="2000" dirty="0" smtClean="0"/>
              <a:t> </a:t>
            </a:r>
            <a:r>
              <a:rPr lang="en-AU" sz="2000" dirty="0"/>
              <a:t>susceptibility to adverse effects, especially in presence of co-morbidities/ polypharmacy or during acute illness e.g. infection or dehydration </a:t>
            </a:r>
          </a:p>
          <a:p>
            <a:pPr>
              <a:spcAft>
                <a:spcPts val="300"/>
              </a:spcAft>
            </a:pPr>
            <a:r>
              <a:rPr lang="en-AU" sz="2400" dirty="0"/>
              <a:t>Potential misuse, abuse, addiction and overdose: patient/family history or psychiatric history</a:t>
            </a:r>
          </a:p>
          <a:p>
            <a:pPr>
              <a:spcAft>
                <a:spcPts val="300"/>
              </a:spcAft>
            </a:pPr>
            <a:r>
              <a:rPr lang="en-AU" sz="2400" dirty="0"/>
              <a:t>Potential drug interactions</a:t>
            </a:r>
          </a:p>
          <a:p>
            <a:pPr lvl="1">
              <a:spcAft>
                <a:spcPts val="300"/>
              </a:spcAft>
            </a:pPr>
            <a:r>
              <a:rPr lang="en-AU" sz="2000" dirty="0"/>
              <a:t>other sedative medicines, serotonergic medicines (fentanyl), CYP3A4 inhibitors and inducers (fentanyl)</a:t>
            </a:r>
          </a:p>
          <a:p>
            <a:pPr>
              <a:spcAft>
                <a:spcPts val="300"/>
              </a:spcAft>
            </a:pPr>
            <a:r>
              <a:rPr lang="en-AU" sz="2400" dirty="0"/>
              <a:t>Perform medication reconciliation to check for use of transdermal patches and/or other opioids</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solidFill>
                  <a:prstClr val="black">
                    <a:tint val="75000"/>
                  </a:prstClr>
                </a:solidFill>
              </a:rPr>
              <a:pPr/>
              <a:t>10</a:t>
            </a:fld>
            <a:endParaRPr lang="en-AU" dirty="0">
              <a:solidFill>
                <a:prstClr val="black">
                  <a:tint val="75000"/>
                </a:prstClr>
              </a:solidFill>
            </a:endParaRPr>
          </a:p>
        </p:txBody>
      </p:sp>
    </p:spTree>
    <p:extLst>
      <p:ext uri="{BB962C8B-B14F-4D97-AF65-F5344CB8AC3E}">
        <p14:creationId xmlns:p14="http://schemas.microsoft.com/office/powerpoint/2010/main" val="259573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6" y="-42528"/>
            <a:ext cx="8229600" cy="857250"/>
          </a:xfrm>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71021" y="869168"/>
            <a:ext cx="8834439" cy="4136232"/>
          </a:xfrm>
        </p:spPr>
        <p:txBody>
          <a:bodyPr>
            <a:noAutofit/>
          </a:bodyPr>
          <a:lstStyle/>
          <a:p>
            <a:pPr lvl="0"/>
            <a:r>
              <a:rPr lang="en-AU" sz="1800" dirty="0"/>
              <a:t>Prescribe at the lowest strength required for pain relief</a:t>
            </a:r>
          </a:p>
          <a:p>
            <a:pPr>
              <a:spcBef>
                <a:spcPts val="600"/>
              </a:spcBef>
              <a:spcAft>
                <a:spcPts val="300"/>
              </a:spcAft>
            </a:pPr>
            <a:r>
              <a:rPr lang="en-US" sz="1800" dirty="0" smtClean="0"/>
              <a:t>Patches are long acting: </a:t>
            </a:r>
          </a:p>
          <a:p>
            <a:pPr marL="0" indent="0">
              <a:spcBef>
                <a:spcPts val="600"/>
              </a:spcBef>
              <a:spcAft>
                <a:spcPts val="300"/>
              </a:spcAft>
              <a:buNone/>
            </a:pPr>
            <a:r>
              <a:rPr lang="en-US" sz="1800" dirty="0" smtClean="0"/>
              <a:t>	- fentanyl </a:t>
            </a:r>
            <a:r>
              <a:rPr lang="en-US" sz="1800" dirty="0"/>
              <a:t>is applied </a:t>
            </a:r>
            <a:r>
              <a:rPr lang="en-US" sz="1800" dirty="0">
                <a:solidFill>
                  <a:srgbClr val="FF0000"/>
                </a:solidFill>
              </a:rPr>
              <a:t>every 3 </a:t>
            </a:r>
            <a:r>
              <a:rPr lang="en-US" sz="1800" dirty="0" smtClean="0">
                <a:solidFill>
                  <a:srgbClr val="FF0000"/>
                </a:solidFill>
              </a:rPr>
              <a:t>days 	</a:t>
            </a:r>
            <a:r>
              <a:rPr lang="en-US" sz="1800" dirty="0" smtClean="0"/>
              <a:t>- buprenorphine is applied </a:t>
            </a:r>
            <a:r>
              <a:rPr lang="en-US" sz="1800" dirty="0" smtClean="0">
                <a:solidFill>
                  <a:srgbClr val="FF0000"/>
                </a:solidFill>
              </a:rPr>
              <a:t>every 7 days </a:t>
            </a:r>
          </a:p>
          <a:p>
            <a:pPr>
              <a:spcBef>
                <a:spcPts val="600"/>
              </a:spcBef>
              <a:spcAft>
                <a:spcPts val="300"/>
              </a:spcAft>
            </a:pPr>
            <a:r>
              <a:rPr lang="en-AU" sz="1800" dirty="0" smtClean="0"/>
              <a:t>It </a:t>
            </a:r>
            <a:r>
              <a:rPr lang="en-AU" sz="1800" dirty="0"/>
              <a:t>is NOT standard for a patient to require </a:t>
            </a:r>
            <a:r>
              <a:rPr lang="en-AU" sz="1800" dirty="0" smtClean="0"/>
              <a:t>&gt; 1 patch </a:t>
            </a:r>
            <a:r>
              <a:rPr lang="en-AU" sz="1800" dirty="0"/>
              <a:t>to achieve effective analgesia</a:t>
            </a:r>
            <a:endParaRPr lang="en-US" sz="1800" dirty="0" smtClean="0"/>
          </a:p>
          <a:p>
            <a:pPr lvl="0"/>
            <a:r>
              <a:rPr lang="en-AU" sz="1800" dirty="0"/>
              <a:t>Monitor for effectiveness and safety (maximise </a:t>
            </a:r>
            <a:r>
              <a:rPr lang="en-AU" sz="1800" dirty="0" smtClean="0"/>
              <a:t>other analgesia </a:t>
            </a:r>
            <a:r>
              <a:rPr lang="en-AU" sz="1800" dirty="0"/>
              <a:t>where </a:t>
            </a:r>
            <a:r>
              <a:rPr lang="en-AU" sz="1800" dirty="0" smtClean="0"/>
              <a:t>possible)</a:t>
            </a:r>
          </a:p>
          <a:p>
            <a:pPr marL="1074738" lvl="1" indent="-284163">
              <a:lnSpc>
                <a:spcPct val="170000"/>
              </a:lnSpc>
            </a:pPr>
            <a:r>
              <a:rPr lang="en-AU" sz="1400" dirty="0" smtClean="0"/>
              <a:t>NB: once </a:t>
            </a:r>
            <a:r>
              <a:rPr lang="en-AU" sz="1400" dirty="0"/>
              <a:t>a patch is removed and not replaced, a reservoir remains and appropriate monitoring should continue for 24 hours after </a:t>
            </a:r>
            <a:r>
              <a:rPr lang="en-AU" sz="1400" dirty="0" smtClean="0"/>
              <a:t>removal</a:t>
            </a:r>
          </a:p>
          <a:p>
            <a:pPr>
              <a:lnSpc>
                <a:spcPct val="120000"/>
              </a:lnSpc>
              <a:spcAft>
                <a:spcPts val="300"/>
              </a:spcAft>
            </a:pPr>
            <a:r>
              <a:rPr lang="en-AU" sz="1800" dirty="0" smtClean="0"/>
              <a:t>Tolerance to the analgesic effects, but not adverse effects, develops quickly. Consider hyperalgesia, tolerance and progression of underlying disease if inadequate pain control.</a:t>
            </a:r>
          </a:p>
          <a:p>
            <a:r>
              <a:rPr lang="en-AU" sz="1800" dirty="0" smtClean="0"/>
              <a:t>Do </a:t>
            </a:r>
            <a:r>
              <a:rPr lang="en-AU" sz="1800" dirty="0"/>
              <a:t>NOT cut an opioid patch to achieve a smaller </a:t>
            </a:r>
            <a:r>
              <a:rPr lang="en-AU" sz="1800" dirty="0" smtClean="0"/>
              <a:t>dose–affects drug release</a:t>
            </a:r>
          </a:p>
        </p:txBody>
      </p:sp>
      <p:sp>
        <p:nvSpPr>
          <p:cNvPr id="4" name="Slide Number Placeholder 3"/>
          <p:cNvSpPr>
            <a:spLocks noGrp="1"/>
          </p:cNvSpPr>
          <p:nvPr>
            <p:ph type="sldNum" sz="quarter" idx="12"/>
          </p:nvPr>
        </p:nvSpPr>
        <p:spPr/>
        <p:txBody>
          <a:bodyPr/>
          <a:lstStyle/>
          <a:p>
            <a:fld id="{E1E3D908-88FC-4E81-B051-0CD828DA29BA}" type="slidenum">
              <a:rPr lang="en-AU" smtClean="0"/>
              <a:t>11</a:t>
            </a:fld>
            <a:endParaRPr lang="en-AU" dirty="0"/>
          </a:p>
        </p:txBody>
      </p:sp>
    </p:spTree>
    <p:extLst>
      <p:ext uri="{BB962C8B-B14F-4D97-AF65-F5344CB8AC3E}">
        <p14:creationId xmlns:p14="http://schemas.microsoft.com/office/powerpoint/2010/main" val="146683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77" y="1051204"/>
            <a:ext cx="3917576" cy="4049671"/>
          </a:xfrm>
        </p:spPr>
        <p:txBody>
          <a:bodyPr>
            <a:noAutofit/>
          </a:bodyPr>
          <a:lstStyle/>
          <a:p>
            <a:pPr marL="0" lvl="0" indent="0">
              <a:buNone/>
            </a:pPr>
            <a:r>
              <a:rPr lang="en-AU" sz="1500" dirty="0"/>
              <a:t>In general for all opioids, caution is required if any opioid dose equivalence tables are used to guide </a:t>
            </a:r>
            <a:r>
              <a:rPr lang="en-AU" sz="1500" dirty="0" smtClean="0"/>
              <a:t>dosing for opioid </a:t>
            </a:r>
            <a:r>
              <a:rPr lang="en-AU" sz="1500" dirty="0"/>
              <a:t>switching, as the administration of a calculated ‘equivalent’ dose of the replacement opioid may lead to </a:t>
            </a:r>
            <a:r>
              <a:rPr lang="en-AU" sz="1500" dirty="0" err="1"/>
              <a:t>overdosage</a:t>
            </a:r>
            <a:r>
              <a:rPr lang="en-AU" sz="1500" dirty="0"/>
              <a:t>.</a:t>
            </a:r>
          </a:p>
          <a:p>
            <a:pPr marL="179388" indent="-179388"/>
            <a:r>
              <a:rPr lang="en-US" sz="1500" dirty="0"/>
              <a:t>It should be noted that there is considerable variability in pharmacokinetics and pharmacodynamics of the different opioids, within and between individual patients. </a:t>
            </a:r>
            <a:r>
              <a:rPr lang="en-AU" sz="1500" dirty="0" smtClean="0"/>
              <a:t>In </a:t>
            </a:r>
            <a:r>
              <a:rPr lang="en-AU" sz="1500" dirty="0"/>
              <a:t>addition, interactions with non-opioid drugs can strongly influence opioid pharmacokinetics.</a:t>
            </a:r>
          </a:p>
          <a:p>
            <a:pPr marL="179388" indent="-179388"/>
            <a:r>
              <a:rPr lang="en-AU" sz="1500" dirty="0" smtClean="0"/>
              <a:t>It </a:t>
            </a:r>
            <a:r>
              <a:rPr lang="en-AU" sz="1500" dirty="0"/>
              <a:t>is also recommended that when changing from one opioid to another, commence with 50% to 75% of the calculated </a:t>
            </a:r>
            <a:r>
              <a:rPr lang="en-AU" sz="1500" dirty="0" err="1"/>
              <a:t>equianalgesic</a:t>
            </a:r>
            <a:r>
              <a:rPr lang="en-AU" sz="1500" dirty="0"/>
              <a:t> dose and then titrate to response.</a:t>
            </a:r>
          </a:p>
        </p:txBody>
      </p:sp>
      <p:sp>
        <p:nvSpPr>
          <p:cNvPr id="4" name="Slide Number Placeholder 3"/>
          <p:cNvSpPr>
            <a:spLocks noGrp="1"/>
          </p:cNvSpPr>
          <p:nvPr>
            <p:ph type="sldNum" sz="quarter" idx="12"/>
          </p:nvPr>
        </p:nvSpPr>
        <p:spPr/>
        <p:txBody>
          <a:bodyPr/>
          <a:lstStyle/>
          <a:p>
            <a:fld id="{E1E3D908-88FC-4E81-B051-0CD828DA29BA}" type="slidenum">
              <a:rPr lang="en-AU" smtClean="0"/>
              <a:t>12</a:t>
            </a:fld>
            <a:endParaRPr lang="en-AU" dirty="0"/>
          </a:p>
        </p:txBody>
      </p:sp>
      <p:sp>
        <p:nvSpPr>
          <p:cNvPr id="5" name="Title 1"/>
          <p:cNvSpPr>
            <a:spLocks noGrp="1"/>
          </p:cNvSpPr>
          <p:nvPr>
            <p:ph type="title"/>
          </p:nvPr>
        </p:nvSpPr>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pic>
        <p:nvPicPr>
          <p:cNvPr id="2" name="Picture 1"/>
          <p:cNvPicPr>
            <a:picLocks noChangeAspect="1"/>
          </p:cNvPicPr>
          <p:nvPr/>
        </p:nvPicPr>
        <p:blipFill rotWithShape="1">
          <a:blip r:embed="rId3"/>
          <a:srcRect l="10230" t="14149" r="11656" b="1650"/>
          <a:stretch/>
        </p:blipFill>
        <p:spPr>
          <a:xfrm>
            <a:off x="6429921" y="1042501"/>
            <a:ext cx="2714079" cy="405837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4089513" y="1027807"/>
            <a:ext cx="2304548" cy="4073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061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6"/>
            <a:ext cx="4482661" cy="3805243"/>
          </a:xfrm>
        </p:spPr>
        <p:txBody>
          <a:bodyPr>
            <a:normAutofit fontScale="70000" lnSpcReduction="20000"/>
          </a:bodyPr>
          <a:lstStyle/>
          <a:p>
            <a:pPr marL="0" indent="0">
              <a:buNone/>
            </a:pPr>
            <a:r>
              <a:rPr lang="en-AU" dirty="0" smtClean="0"/>
              <a:t>An opioid </a:t>
            </a:r>
            <a:r>
              <a:rPr lang="en-AU" dirty="0" err="1"/>
              <a:t>equianalgesic</a:t>
            </a:r>
            <a:r>
              <a:rPr lang="en-AU" dirty="0"/>
              <a:t> </a:t>
            </a:r>
            <a:r>
              <a:rPr lang="en-AU" u="sng" dirty="0">
                <a:hlinkClick r:id="rId3"/>
              </a:rPr>
              <a:t>calculator</a:t>
            </a:r>
            <a:r>
              <a:rPr lang="en-AU" dirty="0"/>
              <a:t> developed by the Faculty of Pain Medicine, Australian and New Zealand College of Anaesthetists (FPM </a:t>
            </a:r>
            <a:r>
              <a:rPr lang="en-AU" dirty="0" smtClean="0"/>
              <a:t>ANZCA) provides </a:t>
            </a:r>
            <a:r>
              <a:rPr lang="en-AU" dirty="0"/>
              <a:t>a clinical tool simplifying the calculation of </a:t>
            </a:r>
            <a:r>
              <a:rPr lang="en-AU" dirty="0" err="1"/>
              <a:t>equianalgesia</a:t>
            </a:r>
            <a:r>
              <a:rPr lang="en-AU" dirty="0"/>
              <a:t> expressed as total oral morphine equivalent daily dose (</a:t>
            </a:r>
            <a:r>
              <a:rPr lang="en-AU" dirty="0" err="1"/>
              <a:t>oMEDD</a:t>
            </a:r>
            <a:r>
              <a:rPr lang="en-AU" dirty="0"/>
              <a:t>), and it also provides four options for dose reductions. This calculator is available via web </a:t>
            </a:r>
            <a:r>
              <a:rPr lang="en-AU" dirty="0">
                <a:hlinkClick r:id="rId3"/>
              </a:rPr>
              <a:t>browser</a:t>
            </a:r>
            <a:r>
              <a:rPr lang="en-AU" dirty="0"/>
              <a:t> or as a </a:t>
            </a:r>
            <a:r>
              <a:rPr lang="en-AU" u="sng" dirty="0">
                <a:hlinkClick r:id="rId4"/>
              </a:rPr>
              <a:t>smart phone application</a:t>
            </a:r>
            <a:r>
              <a:rPr lang="en-AU" dirty="0"/>
              <a:t>.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13</a:t>
            </a:fld>
            <a:endParaRPr lang="en-AU" dirty="0"/>
          </a:p>
        </p:txBody>
      </p:sp>
      <p:sp>
        <p:nvSpPr>
          <p:cNvPr id="5" name="Title 1"/>
          <p:cNvSpPr>
            <a:spLocks noGrp="1"/>
          </p:cNvSpPr>
          <p:nvPr>
            <p:ph type="title"/>
          </p:nvPr>
        </p:nvSpPr>
        <p:spPr/>
        <p:txBody>
          <a:bodyPr>
            <a:normAutofit/>
          </a:bodyPr>
          <a:lstStyle/>
          <a:p>
            <a:pPr algn="l"/>
            <a:r>
              <a:rPr lang="en-AU" sz="4000" b="1" dirty="0">
                <a:solidFill>
                  <a:srgbClr val="002060"/>
                </a:solidFill>
                <a:latin typeface="Calibri" panose="020F0502020204030204" pitchFamily="34" charset="0"/>
              </a:rPr>
              <a:t>Prescribing practice </a:t>
            </a:r>
            <a:r>
              <a:rPr lang="en-AU" sz="4000" b="1" dirty="0" smtClean="0">
                <a:solidFill>
                  <a:srgbClr val="002060"/>
                </a:solidFill>
                <a:latin typeface="Calibri" panose="020F0502020204030204" pitchFamily="34" charset="0"/>
              </a:rPr>
              <a:t>principles</a:t>
            </a:r>
            <a:endParaRPr lang="en-AU" sz="4000" b="1" dirty="0">
              <a:solidFill>
                <a:srgbClr val="002060"/>
              </a:solidFill>
              <a:latin typeface="Calibri" panose="020F0502020204030204" pitchFamily="34" charset="0"/>
            </a:endParaRPr>
          </a:p>
        </p:txBody>
      </p:sp>
      <p:pic>
        <p:nvPicPr>
          <p:cNvPr id="6" name="Picture 5"/>
          <p:cNvPicPr>
            <a:picLocks noChangeAspect="1"/>
          </p:cNvPicPr>
          <p:nvPr/>
        </p:nvPicPr>
        <p:blipFill>
          <a:blip r:embed="rId5"/>
          <a:stretch>
            <a:fillRect/>
          </a:stretch>
        </p:blipFill>
        <p:spPr>
          <a:xfrm>
            <a:off x="5025298" y="1200157"/>
            <a:ext cx="4118702" cy="3943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574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857250"/>
          </a:xfrm>
        </p:spPr>
        <p:txBody>
          <a:bodyPr>
            <a:normAutofit/>
          </a:bodyPr>
          <a:lstStyle/>
          <a:p>
            <a:pPr algn="l"/>
            <a:r>
              <a:rPr lang="en-AU" sz="4000" b="1" dirty="0">
                <a:solidFill>
                  <a:srgbClr val="002060"/>
                </a:solidFill>
                <a:latin typeface="Calibri" panose="020F0502020204030204" pitchFamily="34" charset="0"/>
              </a:rPr>
              <a:t>Safe dosing &amp; administration </a:t>
            </a:r>
          </a:p>
        </p:txBody>
      </p:sp>
      <p:sp>
        <p:nvSpPr>
          <p:cNvPr id="3" name="Content Placeholder 2"/>
          <p:cNvSpPr>
            <a:spLocks noGrp="1"/>
          </p:cNvSpPr>
          <p:nvPr>
            <p:ph idx="1"/>
          </p:nvPr>
        </p:nvSpPr>
        <p:spPr>
          <a:xfrm>
            <a:off x="0" y="857250"/>
            <a:ext cx="8828413" cy="4629150"/>
          </a:xfrm>
        </p:spPr>
        <p:txBody>
          <a:bodyPr>
            <a:normAutofit fontScale="55000" lnSpcReduction="20000"/>
          </a:bodyPr>
          <a:lstStyle/>
          <a:p>
            <a:pPr lvl="0">
              <a:lnSpc>
                <a:spcPct val="120000"/>
              </a:lnSpc>
              <a:spcBef>
                <a:spcPts val="0"/>
              </a:spcBef>
            </a:pPr>
            <a:r>
              <a:rPr lang="en-AU" sz="4400" dirty="0" smtClean="0"/>
              <a:t>Remove old patch before applying new one</a:t>
            </a:r>
          </a:p>
          <a:p>
            <a:pPr lvl="1">
              <a:lnSpc>
                <a:spcPct val="120000"/>
              </a:lnSpc>
              <a:spcBef>
                <a:spcPts val="0"/>
              </a:spcBef>
            </a:pPr>
            <a:r>
              <a:rPr lang="en-US" dirty="0"/>
              <a:t>NB: some patches are clear which makes them hard to </a:t>
            </a:r>
            <a:r>
              <a:rPr lang="en-US" dirty="0" smtClean="0"/>
              <a:t>detect; </a:t>
            </a:r>
          </a:p>
          <a:p>
            <a:pPr lvl="1">
              <a:lnSpc>
                <a:spcPct val="120000"/>
              </a:lnSpc>
              <a:spcBef>
                <a:spcPts val="0"/>
              </a:spcBef>
            </a:pPr>
            <a:r>
              <a:rPr lang="en-US" dirty="0" smtClean="0"/>
              <a:t>May have fallen off: check bed linen, clothes, floor</a:t>
            </a:r>
            <a:endParaRPr lang="en-AU" dirty="0"/>
          </a:p>
          <a:p>
            <a:pPr marL="0" indent="0">
              <a:lnSpc>
                <a:spcPct val="120000"/>
              </a:lnSpc>
              <a:spcBef>
                <a:spcPts val="0"/>
              </a:spcBef>
              <a:buNone/>
            </a:pPr>
            <a:endParaRPr lang="en-AU" sz="1800" dirty="0" smtClean="0"/>
          </a:p>
          <a:p>
            <a:pPr>
              <a:lnSpc>
                <a:spcPct val="120000"/>
              </a:lnSpc>
              <a:spcBef>
                <a:spcPts val="0"/>
              </a:spcBef>
            </a:pPr>
            <a:r>
              <a:rPr lang="en-AU" sz="4400" dirty="0" smtClean="0"/>
              <a:t>Implement a </a:t>
            </a:r>
            <a:r>
              <a:rPr lang="en-AU" sz="4400" dirty="0"/>
              <a:t>systematic approach to documenting dose and </a:t>
            </a:r>
            <a:r>
              <a:rPr lang="en-AU" sz="4400" dirty="0" smtClean="0"/>
              <a:t>administration </a:t>
            </a:r>
            <a:r>
              <a:rPr lang="en-AU" sz="4400" dirty="0"/>
              <a:t>	</a:t>
            </a:r>
          </a:p>
          <a:p>
            <a:pPr lvl="1">
              <a:lnSpc>
                <a:spcPct val="120000"/>
              </a:lnSpc>
              <a:spcBef>
                <a:spcPts val="0"/>
              </a:spcBef>
            </a:pPr>
            <a:r>
              <a:rPr lang="en-AU" dirty="0"/>
              <a:t>sign and counter-sign for both application (“on”) and </a:t>
            </a:r>
            <a:r>
              <a:rPr lang="en-AU" dirty="0" smtClean="0"/>
              <a:t>removal (“</a:t>
            </a:r>
            <a:r>
              <a:rPr lang="en-AU" dirty="0"/>
              <a:t>off”)</a:t>
            </a:r>
          </a:p>
          <a:p>
            <a:pPr lvl="1">
              <a:lnSpc>
                <a:spcPct val="120000"/>
              </a:lnSpc>
              <a:spcBef>
                <a:spcPts val="0"/>
              </a:spcBef>
            </a:pPr>
            <a:r>
              <a:rPr lang="en-AU" dirty="0"/>
              <a:t>use a separate system to document position of placement of patch and removal</a:t>
            </a:r>
          </a:p>
          <a:p>
            <a:pPr lvl="1">
              <a:lnSpc>
                <a:spcPct val="120000"/>
              </a:lnSpc>
              <a:spcBef>
                <a:spcPts val="0"/>
              </a:spcBef>
            </a:pPr>
            <a:r>
              <a:rPr lang="en-AU" dirty="0"/>
              <a:t>cross out the days when the patch is not to be applied on </a:t>
            </a:r>
            <a:r>
              <a:rPr lang="en-AU" dirty="0" smtClean="0"/>
              <a:t>medication </a:t>
            </a:r>
            <a:r>
              <a:rPr lang="en-AU" dirty="0"/>
              <a:t>charts</a:t>
            </a:r>
          </a:p>
          <a:p>
            <a:pPr lvl="1">
              <a:lnSpc>
                <a:spcPct val="120000"/>
              </a:lnSpc>
              <a:spcBef>
                <a:spcPts val="0"/>
              </a:spcBef>
            </a:pPr>
            <a:r>
              <a:rPr lang="en-AU" dirty="0" smtClean="0"/>
              <a:t>the date and time </a:t>
            </a:r>
            <a:r>
              <a:rPr lang="en-AU" dirty="0"/>
              <a:t>of </a:t>
            </a:r>
            <a:r>
              <a:rPr lang="en-AU" dirty="0" smtClean="0"/>
              <a:t>application </a:t>
            </a:r>
            <a:r>
              <a:rPr lang="en-AU" dirty="0"/>
              <a:t>should be written on the </a:t>
            </a:r>
            <a:r>
              <a:rPr lang="en-AU" dirty="0" smtClean="0"/>
              <a:t>patch</a:t>
            </a:r>
          </a:p>
          <a:p>
            <a:pPr marL="0" lvl="0" indent="0">
              <a:lnSpc>
                <a:spcPct val="120000"/>
              </a:lnSpc>
              <a:spcBef>
                <a:spcPts val="0"/>
              </a:spcBef>
              <a:buNone/>
            </a:pPr>
            <a:endParaRPr lang="en-AU" sz="2200" dirty="0" smtClean="0"/>
          </a:p>
          <a:p>
            <a:pPr lvl="0">
              <a:lnSpc>
                <a:spcPct val="120000"/>
              </a:lnSpc>
              <a:spcBef>
                <a:spcPts val="0"/>
              </a:spcBef>
            </a:pPr>
            <a:r>
              <a:rPr lang="en-AU" sz="4400" dirty="0" smtClean="0"/>
              <a:t>Perform </a:t>
            </a:r>
            <a:r>
              <a:rPr lang="en-AU" sz="4400" dirty="0"/>
              <a:t>regular skin assessments to ensure patch has correct </a:t>
            </a:r>
            <a:r>
              <a:rPr lang="en-AU" sz="4400" dirty="0" smtClean="0"/>
              <a:t>adhesion</a:t>
            </a:r>
            <a:endParaRPr lang="en-AU" sz="4400" dirty="0"/>
          </a:p>
          <a:p>
            <a:pPr marL="0" indent="0">
              <a:lnSpc>
                <a:spcPct val="120000"/>
              </a:lnSpc>
              <a:spcBef>
                <a:spcPts val="0"/>
              </a:spcBef>
              <a:spcAft>
                <a:spcPts val="300"/>
              </a:spcAft>
              <a:buNone/>
            </a:pPr>
            <a:endParaRPr lang="en-AU" sz="1800" dirty="0" smtClean="0"/>
          </a:p>
          <a:p>
            <a:pPr>
              <a:lnSpc>
                <a:spcPct val="120000"/>
              </a:lnSpc>
              <a:spcBef>
                <a:spcPts val="0"/>
              </a:spcBef>
              <a:spcAft>
                <a:spcPts val="300"/>
              </a:spcAft>
            </a:pPr>
            <a:r>
              <a:rPr lang="en-AU" sz="4400" dirty="0" smtClean="0"/>
              <a:t>Monitor </a:t>
            </a:r>
            <a:r>
              <a:rPr lang="en-AU" sz="4400" dirty="0"/>
              <a:t>sedation and cardiorespiratory </a:t>
            </a:r>
            <a:r>
              <a:rPr lang="en-AU" sz="4400" dirty="0" smtClean="0"/>
              <a:t>status</a:t>
            </a:r>
          </a:p>
        </p:txBody>
      </p:sp>
      <p:sp>
        <p:nvSpPr>
          <p:cNvPr id="4" name="Slide Number Placeholder 3"/>
          <p:cNvSpPr>
            <a:spLocks noGrp="1"/>
          </p:cNvSpPr>
          <p:nvPr>
            <p:ph type="sldNum" sz="quarter" idx="12"/>
          </p:nvPr>
        </p:nvSpPr>
        <p:spPr/>
        <p:txBody>
          <a:bodyPr/>
          <a:lstStyle/>
          <a:p>
            <a:fld id="{E1E3D908-88FC-4E81-B051-0CD828DA29BA}" type="slidenum">
              <a:rPr lang="en-AU" smtClean="0"/>
              <a:t>14</a:t>
            </a:fld>
            <a:endParaRPr lang="en-AU" dirty="0"/>
          </a:p>
        </p:txBody>
      </p:sp>
    </p:spTree>
    <p:extLst>
      <p:ext uri="{BB962C8B-B14F-4D97-AF65-F5344CB8AC3E}">
        <p14:creationId xmlns:p14="http://schemas.microsoft.com/office/powerpoint/2010/main" val="424832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870" y="857250"/>
            <a:ext cx="891887" cy="670336"/>
          </a:xfrm>
          <a:prstGeom prst="rect">
            <a:avLst/>
          </a:prstGeom>
        </p:spPr>
      </p:pic>
      <p:sp>
        <p:nvSpPr>
          <p:cNvPr id="2" name="Title 1"/>
          <p:cNvSpPr>
            <a:spLocks noGrp="1"/>
          </p:cNvSpPr>
          <p:nvPr>
            <p:ph type="title"/>
          </p:nvPr>
        </p:nvSpPr>
        <p:spPr>
          <a:xfrm>
            <a:off x="-74428" y="0"/>
            <a:ext cx="8826021" cy="857250"/>
          </a:xfrm>
        </p:spPr>
        <p:txBody>
          <a:bodyPr>
            <a:noAutofit/>
          </a:bodyPr>
          <a:lstStyle/>
          <a:p>
            <a:r>
              <a:rPr lang="en-AU" sz="4000" b="1" dirty="0">
                <a:solidFill>
                  <a:srgbClr val="002060"/>
                </a:solidFill>
                <a:latin typeface="Calibri" panose="020F0502020204030204" pitchFamily="34" charset="0"/>
              </a:rPr>
              <a:t>Administration &amp; </a:t>
            </a:r>
            <a:r>
              <a:rPr lang="en-AU" sz="4000" b="1" dirty="0" smtClean="0">
                <a:solidFill>
                  <a:srgbClr val="002060"/>
                </a:solidFill>
                <a:latin typeface="Calibri" panose="020F0502020204030204" pitchFamily="34" charset="0"/>
              </a:rPr>
              <a:t>key </a:t>
            </a:r>
            <a:r>
              <a:rPr lang="en-AU" sz="4000" b="1" dirty="0">
                <a:solidFill>
                  <a:srgbClr val="002060"/>
                </a:solidFill>
                <a:latin typeface="Calibri" panose="020F0502020204030204" pitchFamily="34" charset="0"/>
              </a:rPr>
              <a:t>counselling </a:t>
            </a:r>
            <a:r>
              <a:rPr lang="en-AU" sz="4000" b="1" dirty="0" smtClean="0">
                <a:solidFill>
                  <a:srgbClr val="002060"/>
                </a:solidFill>
                <a:latin typeface="Calibri" panose="020F0502020204030204" pitchFamily="34" charset="0"/>
              </a:rPr>
              <a:t>points</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123644" y="786848"/>
            <a:ext cx="7888310" cy="4491709"/>
          </a:xfrm>
        </p:spPr>
        <p:txBody>
          <a:bodyPr>
            <a:normAutofit fontScale="62500" lnSpcReduction="20000"/>
          </a:bodyPr>
          <a:lstStyle/>
          <a:p>
            <a:r>
              <a:rPr lang="en-AU" sz="3800" b="1" dirty="0" smtClean="0"/>
              <a:t>DO NOT EXPOSE patch application site to heat sources: hot baths, heat </a:t>
            </a:r>
            <a:r>
              <a:rPr lang="en-AU" sz="3800" b="1" dirty="0"/>
              <a:t>packs or </a:t>
            </a:r>
            <a:r>
              <a:rPr lang="en-AU" sz="3800" b="1" dirty="0" smtClean="0"/>
              <a:t>thermal blankets</a:t>
            </a:r>
            <a:endParaRPr lang="en-AU" sz="3800" b="1" dirty="0" smtClean="0">
              <a:solidFill>
                <a:srgbClr val="FF0000"/>
              </a:solidFill>
            </a:endParaRPr>
          </a:p>
          <a:p>
            <a:endParaRPr lang="en-AU" sz="3800" b="1" dirty="0" smtClean="0"/>
          </a:p>
          <a:p>
            <a:r>
              <a:rPr lang="en-US" sz="3800" b="1" dirty="0"/>
              <a:t>Write the date </a:t>
            </a:r>
            <a:r>
              <a:rPr lang="en-US" sz="3800" b="1" dirty="0" smtClean="0"/>
              <a:t>&amp; time </a:t>
            </a:r>
            <a:r>
              <a:rPr lang="en-US" sz="3800" b="1" dirty="0"/>
              <a:t>of application </a:t>
            </a:r>
            <a:r>
              <a:rPr lang="en-US" sz="3800" dirty="0"/>
              <a:t>on the patch with permanent marker</a:t>
            </a:r>
          </a:p>
          <a:p>
            <a:endParaRPr lang="en-AU" sz="1900" dirty="0" smtClean="0"/>
          </a:p>
          <a:p>
            <a:r>
              <a:rPr lang="en-AU" sz="3800" dirty="0" smtClean="0"/>
              <a:t>For </a:t>
            </a:r>
            <a:r>
              <a:rPr lang="en-AU" sz="3800" dirty="0"/>
              <a:t>cognitively impaired </a:t>
            </a:r>
            <a:r>
              <a:rPr lang="en-AU" sz="3800" dirty="0" smtClean="0"/>
              <a:t>patients</a:t>
            </a:r>
          </a:p>
          <a:p>
            <a:pPr marL="623888" lvl="1" indent="-284163">
              <a:lnSpc>
                <a:spcPct val="120000"/>
              </a:lnSpc>
            </a:pPr>
            <a:r>
              <a:rPr lang="en-AU" sz="2600" dirty="0"/>
              <a:t>A</a:t>
            </a:r>
            <a:r>
              <a:rPr lang="en-AU" sz="2600" dirty="0" smtClean="0"/>
              <a:t>pply </a:t>
            </a:r>
            <a:r>
              <a:rPr lang="en-AU" sz="2600" dirty="0"/>
              <a:t>to the upper back (scapula area; out of reach of the patient) to prevent the patient removing the </a:t>
            </a:r>
            <a:r>
              <a:rPr lang="en-AU" sz="2600" dirty="0" smtClean="0"/>
              <a:t>patch (*case of a patient found with a patch in their mouth)</a:t>
            </a:r>
            <a:endParaRPr lang="en-AU" sz="2600" b="1" dirty="0" smtClean="0"/>
          </a:p>
          <a:p>
            <a:endParaRPr lang="en-AU" sz="1800" dirty="0"/>
          </a:p>
          <a:p>
            <a:r>
              <a:rPr lang="en-AU" sz="3800" b="1" dirty="0" smtClean="0"/>
              <a:t>Check </a:t>
            </a:r>
            <a:r>
              <a:rPr lang="en-AU" sz="3800" b="1" dirty="0"/>
              <a:t>the patch </a:t>
            </a:r>
            <a:r>
              <a:rPr lang="en-AU" sz="3800" dirty="0"/>
              <a:t>is still attached on the days between patch </a:t>
            </a:r>
            <a:r>
              <a:rPr lang="en-AU" sz="3800" dirty="0" smtClean="0"/>
              <a:t>changes</a:t>
            </a:r>
          </a:p>
          <a:p>
            <a:pPr marL="623888" lvl="1" indent="-284163">
              <a:lnSpc>
                <a:spcPct val="120000"/>
              </a:lnSpc>
            </a:pPr>
            <a:r>
              <a:rPr lang="en-US" sz="2600" dirty="0"/>
              <a:t>Patients may tape down edges of patch that become </a:t>
            </a:r>
            <a:r>
              <a:rPr lang="en-US" sz="2600" dirty="0" smtClean="0"/>
              <a:t>loose</a:t>
            </a:r>
          </a:p>
          <a:p>
            <a:pPr marL="339725" lvl="1" indent="0">
              <a:lnSpc>
                <a:spcPct val="120000"/>
              </a:lnSpc>
              <a:buNone/>
            </a:pPr>
            <a:r>
              <a:rPr lang="en-US" sz="2600" dirty="0" smtClean="0"/>
              <a:t>       </a:t>
            </a:r>
            <a:r>
              <a:rPr lang="en-US" sz="2600" dirty="0"/>
              <a:t>with sticky adhesive film such as </a:t>
            </a:r>
            <a:r>
              <a:rPr lang="en-US" sz="2600" dirty="0" err="1"/>
              <a:t>Tegaderm</a:t>
            </a:r>
            <a:r>
              <a:rPr lang="en-US" sz="2600" dirty="0" smtClean="0"/>
              <a:t>® </a:t>
            </a:r>
            <a:endParaRPr lang="en-US" sz="2600" dirty="0"/>
          </a:p>
          <a:p>
            <a:pPr marL="0" indent="0">
              <a:buNone/>
            </a:pPr>
            <a:endParaRPr lang="en-AU" b="1" dirty="0" smtClean="0">
              <a:solidFill>
                <a:srgbClr val="00B050"/>
              </a:solidFill>
            </a:endParaRP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15</a:t>
            </a:fld>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870" y="1714500"/>
            <a:ext cx="1061382" cy="1061382"/>
          </a:xfrm>
          <a:prstGeom prst="rect">
            <a:avLst/>
          </a:prstGeom>
        </p:spPr>
      </p:pic>
    </p:spTree>
    <p:extLst>
      <p:ext uri="{BB962C8B-B14F-4D97-AF65-F5344CB8AC3E}">
        <p14:creationId xmlns:p14="http://schemas.microsoft.com/office/powerpoint/2010/main" val="426936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6375"/>
            <a:ext cx="8966791" cy="857250"/>
          </a:xfrm>
        </p:spPr>
        <p:txBody>
          <a:bodyPr>
            <a:normAutofit fontScale="90000"/>
          </a:bodyPr>
          <a:lstStyle/>
          <a:p>
            <a:pPr marL="0" indent="0"/>
            <a:r>
              <a:rPr lang="en-AU" sz="3600" b="1" dirty="0">
                <a:solidFill>
                  <a:srgbClr val="00B050"/>
                </a:solidFill>
              </a:rPr>
              <a:t> </a:t>
            </a:r>
            <a:r>
              <a:rPr lang="en-AU" sz="3600" b="1" dirty="0" smtClean="0">
                <a:solidFill>
                  <a:srgbClr val="00B050"/>
                </a:solidFill>
              </a:rPr>
              <a:t>    PATIENT/CARER </a:t>
            </a:r>
            <a:r>
              <a:rPr lang="en-AU" sz="3600" b="1" dirty="0">
                <a:solidFill>
                  <a:srgbClr val="00B050"/>
                </a:solidFill>
              </a:rPr>
              <a:t>COUNSELLING IS ESSENTIAL </a:t>
            </a:r>
          </a:p>
        </p:txBody>
      </p:sp>
      <p:sp>
        <p:nvSpPr>
          <p:cNvPr id="3" name="Content Placeholder 2"/>
          <p:cNvSpPr>
            <a:spLocks noGrp="1"/>
          </p:cNvSpPr>
          <p:nvPr>
            <p:ph idx="1"/>
          </p:nvPr>
        </p:nvSpPr>
        <p:spPr>
          <a:xfrm>
            <a:off x="457200" y="1200156"/>
            <a:ext cx="8229600" cy="3530606"/>
          </a:xfrm>
        </p:spPr>
        <p:txBody>
          <a:bodyPr>
            <a:normAutofit fontScale="77500" lnSpcReduction="20000"/>
          </a:bodyPr>
          <a:lstStyle/>
          <a:p>
            <a:pPr marL="0" indent="0">
              <a:lnSpc>
                <a:spcPct val="120000"/>
              </a:lnSpc>
              <a:spcAft>
                <a:spcPts val="300"/>
              </a:spcAft>
              <a:buNone/>
            </a:pPr>
            <a:r>
              <a:rPr lang="en-AU" b="1" dirty="0" smtClean="0"/>
              <a:t>Discuss </a:t>
            </a:r>
          </a:p>
          <a:p>
            <a:pPr>
              <a:lnSpc>
                <a:spcPct val="120000"/>
              </a:lnSpc>
              <a:spcAft>
                <a:spcPts val="300"/>
              </a:spcAft>
            </a:pPr>
            <a:r>
              <a:rPr lang="en-AU" dirty="0" smtClean="0"/>
              <a:t>place </a:t>
            </a:r>
            <a:r>
              <a:rPr lang="en-AU" dirty="0"/>
              <a:t>in treatment plan, </a:t>
            </a:r>
            <a:endParaRPr lang="en-AU" dirty="0" smtClean="0"/>
          </a:p>
          <a:p>
            <a:pPr>
              <a:lnSpc>
                <a:spcPct val="120000"/>
              </a:lnSpc>
              <a:spcAft>
                <a:spcPts val="300"/>
              </a:spcAft>
            </a:pPr>
            <a:r>
              <a:rPr lang="en-AU" dirty="0" smtClean="0"/>
              <a:t>what </a:t>
            </a:r>
            <a:r>
              <a:rPr lang="en-AU" dirty="0"/>
              <a:t>to expect and specific instructions on </a:t>
            </a:r>
            <a:r>
              <a:rPr lang="en-AU" dirty="0" smtClean="0"/>
              <a:t>use,</a:t>
            </a:r>
          </a:p>
          <a:p>
            <a:pPr>
              <a:lnSpc>
                <a:spcPct val="120000"/>
              </a:lnSpc>
              <a:spcAft>
                <a:spcPts val="300"/>
              </a:spcAft>
            </a:pPr>
            <a:r>
              <a:rPr lang="en-AU" dirty="0" smtClean="0"/>
              <a:t>possible </a:t>
            </a:r>
            <a:r>
              <a:rPr lang="en-AU" dirty="0"/>
              <a:t>side </a:t>
            </a:r>
            <a:r>
              <a:rPr lang="en-AU" dirty="0" smtClean="0"/>
              <a:t>effects and what </a:t>
            </a:r>
            <a:r>
              <a:rPr lang="en-AU" dirty="0"/>
              <a:t>to do if side effects </a:t>
            </a:r>
            <a:r>
              <a:rPr lang="en-AU" dirty="0" smtClean="0"/>
              <a:t>occur, </a:t>
            </a:r>
          </a:p>
          <a:p>
            <a:pPr marL="0" indent="0">
              <a:lnSpc>
                <a:spcPct val="120000"/>
              </a:lnSpc>
              <a:spcAft>
                <a:spcPts val="300"/>
              </a:spcAft>
              <a:buNone/>
            </a:pPr>
            <a:r>
              <a:rPr lang="en-AU" dirty="0" smtClean="0"/>
              <a:t>AND </a:t>
            </a:r>
          </a:p>
          <a:p>
            <a:pPr marL="0" indent="0">
              <a:lnSpc>
                <a:spcPct val="120000"/>
              </a:lnSpc>
              <a:spcAft>
                <a:spcPts val="300"/>
              </a:spcAft>
              <a:buNone/>
            </a:pPr>
            <a:r>
              <a:rPr lang="en-AU" b="1" dirty="0"/>
              <a:t>P</a:t>
            </a:r>
            <a:r>
              <a:rPr lang="en-AU" b="1" dirty="0" smtClean="0"/>
              <a:t>rovide </a:t>
            </a:r>
            <a:r>
              <a:rPr lang="en-AU" b="1" dirty="0"/>
              <a:t>a CMI and/or written information. </a:t>
            </a:r>
          </a:p>
        </p:txBody>
      </p:sp>
      <p:sp>
        <p:nvSpPr>
          <p:cNvPr id="4" name="Slide Number Placeholder 3"/>
          <p:cNvSpPr>
            <a:spLocks noGrp="1"/>
          </p:cNvSpPr>
          <p:nvPr>
            <p:ph type="sldNum" sz="quarter" idx="12"/>
          </p:nvPr>
        </p:nvSpPr>
        <p:spPr/>
        <p:txBody>
          <a:bodyPr/>
          <a:lstStyle/>
          <a:p>
            <a:fld id="{E1E3D908-88FC-4E81-B051-0CD828DA29BA}" type="slidenum">
              <a:rPr lang="en-AU" smtClean="0"/>
              <a:t>16</a:t>
            </a:fld>
            <a:endParaRPr lang="en-AU"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58066" y="206376"/>
            <a:ext cx="694784" cy="580434"/>
          </a:xfrm>
          <a:prstGeom prst="rect">
            <a:avLst/>
          </a:prstGeom>
        </p:spPr>
      </p:pic>
    </p:spTree>
    <p:extLst>
      <p:ext uri="{BB962C8B-B14F-4D97-AF65-F5344CB8AC3E}">
        <p14:creationId xmlns:p14="http://schemas.microsoft.com/office/powerpoint/2010/main" val="392500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0"/>
            <a:ext cx="9569302" cy="857250"/>
          </a:xfrm>
        </p:spPr>
        <p:txBody>
          <a:bodyPr>
            <a:noAutofit/>
          </a:bodyPr>
          <a:lstStyle/>
          <a:p>
            <a:r>
              <a:rPr lang="en-AU" sz="3200" b="1" dirty="0">
                <a:solidFill>
                  <a:srgbClr val="002060"/>
                </a:solidFill>
                <a:latin typeface="Calibri" panose="020F0502020204030204" pitchFamily="34" charset="0"/>
              </a:rPr>
              <a:t>Appropriate storage, </a:t>
            </a:r>
            <a:r>
              <a:rPr lang="en-AU" sz="3200" b="1" dirty="0" smtClean="0">
                <a:solidFill>
                  <a:srgbClr val="002060"/>
                </a:solidFill>
                <a:latin typeface="Calibri" panose="020F0502020204030204" pitchFamily="34" charset="0"/>
              </a:rPr>
              <a:t>handling, recording </a:t>
            </a:r>
            <a:r>
              <a:rPr lang="en-AU" sz="3200" b="1" dirty="0">
                <a:solidFill>
                  <a:srgbClr val="002060"/>
                </a:solidFill>
                <a:latin typeface="Calibri" panose="020F0502020204030204" pitchFamily="34" charset="0"/>
              </a:rPr>
              <a:t>&amp; disposal</a:t>
            </a:r>
          </a:p>
        </p:txBody>
      </p:sp>
      <p:sp>
        <p:nvSpPr>
          <p:cNvPr id="3" name="Content Placeholder 2"/>
          <p:cNvSpPr>
            <a:spLocks noGrp="1"/>
          </p:cNvSpPr>
          <p:nvPr>
            <p:ph idx="1"/>
          </p:nvPr>
        </p:nvSpPr>
        <p:spPr>
          <a:xfrm>
            <a:off x="50948" y="730278"/>
            <a:ext cx="8828451" cy="4000483"/>
          </a:xfrm>
        </p:spPr>
        <p:txBody>
          <a:bodyPr>
            <a:noAutofit/>
          </a:bodyPr>
          <a:lstStyle/>
          <a:p>
            <a:pPr lvl="0" hangingPunct="0"/>
            <a:r>
              <a:rPr lang="en-US" sz="1800" dirty="0" smtClean="0"/>
              <a:t>Patients/carers </a:t>
            </a:r>
            <a:r>
              <a:rPr lang="en-US" sz="1800" dirty="0"/>
              <a:t>should </a:t>
            </a:r>
            <a:r>
              <a:rPr lang="en-US" sz="1800" dirty="0" smtClean="0"/>
              <a:t>also be </a:t>
            </a:r>
            <a:r>
              <a:rPr lang="en-US" sz="1800" dirty="0"/>
              <a:t>educated about safe and appropriate storage and </a:t>
            </a:r>
            <a:r>
              <a:rPr lang="en-US" sz="1800" dirty="0" smtClean="0"/>
              <a:t>disposal </a:t>
            </a:r>
            <a:endParaRPr lang="en-AU" sz="1800" dirty="0"/>
          </a:p>
          <a:p>
            <a:pPr hangingPunct="0"/>
            <a:r>
              <a:rPr lang="en-US" sz="1800" dirty="0"/>
              <a:t>Accidental exposure can be fatal, ensure the patches do not </a:t>
            </a:r>
            <a:r>
              <a:rPr lang="en-US" sz="1800" dirty="0" smtClean="0"/>
              <a:t>come into contact </a:t>
            </a:r>
            <a:r>
              <a:rPr lang="en-US" sz="1800" dirty="0"/>
              <a:t>with </a:t>
            </a:r>
            <a:r>
              <a:rPr lang="en-US" sz="1800" dirty="0" smtClean="0"/>
              <a:t>others </a:t>
            </a:r>
            <a:r>
              <a:rPr lang="en-US" sz="1800" dirty="0"/>
              <a:t>e.g. partners, relatives, </a:t>
            </a:r>
            <a:r>
              <a:rPr lang="en-US" sz="1800" dirty="0" smtClean="0"/>
              <a:t>children and pets</a:t>
            </a:r>
          </a:p>
          <a:p>
            <a:pPr hangingPunct="0"/>
            <a:r>
              <a:rPr lang="en-AU" sz="1800" i="1" dirty="0" smtClean="0">
                <a:solidFill>
                  <a:srgbClr val="C00000"/>
                </a:solidFill>
              </a:rPr>
              <a:t>KEEP </a:t>
            </a:r>
            <a:r>
              <a:rPr lang="en-AU" sz="1800" i="1" dirty="0">
                <a:solidFill>
                  <a:srgbClr val="C00000"/>
                </a:solidFill>
              </a:rPr>
              <a:t>OUT OF REACH OF </a:t>
            </a:r>
            <a:r>
              <a:rPr lang="en-AU" sz="1800" i="1" dirty="0" smtClean="0">
                <a:solidFill>
                  <a:srgbClr val="C00000"/>
                </a:solidFill>
              </a:rPr>
              <a:t>CHILDREN </a:t>
            </a:r>
            <a:r>
              <a:rPr lang="en-AU" sz="1800" i="1" dirty="0" smtClean="0"/>
              <a:t>at all times</a:t>
            </a:r>
          </a:p>
          <a:p>
            <a:pPr lvl="1" hangingPunct="0"/>
            <a:r>
              <a:rPr lang="en-US" sz="1800" dirty="0" smtClean="0"/>
              <a:t>children </a:t>
            </a:r>
            <a:r>
              <a:rPr lang="en-US" sz="1800" dirty="0"/>
              <a:t>could equate applying a patch with putting on a sticker, Band-Aid™ or temporary </a:t>
            </a:r>
            <a:r>
              <a:rPr lang="en-US" sz="1800" dirty="0" smtClean="0"/>
              <a:t>tattoo </a:t>
            </a:r>
            <a:endParaRPr lang="en-AU" sz="1800" dirty="0"/>
          </a:p>
          <a:p>
            <a:r>
              <a:rPr lang="en-US" sz="1800" dirty="0" smtClean="0"/>
              <a:t>Fold a </a:t>
            </a:r>
            <a:r>
              <a:rPr lang="en-US" sz="1800" dirty="0"/>
              <a:t>used patch so that adhesive sides stick together, wrap and dispose in out of reach garbage</a:t>
            </a:r>
          </a:p>
          <a:p>
            <a:pPr>
              <a:spcAft>
                <a:spcPts val="300"/>
              </a:spcAft>
            </a:pPr>
            <a:r>
              <a:rPr lang="en-AU" sz="1800" dirty="0" smtClean="0"/>
              <a:t>In hospital:</a:t>
            </a:r>
          </a:p>
          <a:p>
            <a:pPr lvl="1">
              <a:spcAft>
                <a:spcPts val="300"/>
              </a:spcAft>
            </a:pPr>
            <a:r>
              <a:rPr lang="en-AU" sz="1600" dirty="0"/>
              <a:t>o</a:t>
            </a:r>
            <a:r>
              <a:rPr lang="en-AU" sz="1600" dirty="0" smtClean="0"/>
              <a:t>pioids must be stored in a safe and each brand and strength recorded on a separate </a:t>
            </a:r>
            <a:r>
              <a:rPr lang="en-AU" sz="1600" dirty="0"/>
              <a:t>page in the Schedule 8 </a:t>
            </a:r>
            <a:r>
              <a:rPr lang="en-AU" sz="1600" dirty="0" smtClean="0"/>
              <a:t>register </a:t>
            </a:r>
            <a:endParaRPr lang="en-AU" sz="1600" dirty="0"/>
          </a:p>
          <a:p>
            <a:pPr lvl="1">
              <a:spcAft>
                <a:spcPts val="300"/>
              </a:spcAft>
            </a:pPr>
            <a:r>
              <a:rPr lang="en-AU" sz="1600" dirty="0" smtClean="0"/>
              <a:t>disposal </a:t>
            </a:r>
            <a:r>
              <a:rPr lang="en-AU" sz="1600" dirty="0"/>
              <a:t>of medicines by healthcare workers requires destruction and witnessing disposal in an appropriate approved container, see NSW </a:t>
            </a:r>
            <a:r>
              <a:rPr lang="en-AU" sz="1600" dirty="0">
                <a:hlinkClick r:id="rId3"/>
              </a:rPr>
              <a:t>PD2017_026 </a:t>
            </a:r>
            <a:r>
              <a:rPr lang="en-AU" sz="1600" dirty="0"/>
              <a:t>and </a:t>
            </a:r>
            <a:r>
              <a:rPr lang="en-AU" sz="1600" dirty="0" smtClean="0">
                <a:hlinkClick r:id="rId4"/>
              </a:rPr>
              <a:t>PD2013_043</a:t>
            </a:r>
            <a:endParaRPr lang="en-AU" sz="1600" dirty="0"/>
          </a:p>
        </p:txBody>
      </p:sp>
      <p:sp>
        <p:nvSpPr>
          <p:cNvPr id="4" name="Slide Number Placeholder 3"/>
          <p:cNvSpPr>
            <a:spLocks noGrp="1"/>
          </p:cNvSpPr>
          <p:nvPr>
            <p:ph type="sldNum" sz="quarter" idx="12"/>
          </p:nvPr>
        </p:nvSpPr>
        <p:spPr/>
        <p:txBody>
          <a:bodyPr/>
          <a:lstStyle/>
          <a:p>
            <a:fld id="{E1E3D908-88FC-4E81-B051-0CD828DA29BA}" type="slidenum">
              <a:rPr lang="en-AU" smtClean="0"/>
              <a:t>17</a:t>
            </a:fld>
            <a:endParaRPr lang="en-AU" dirty="0"/>
          </a:p>
        </p:txBody>
      </p:sp>
    </p:spTree>
    <p:extLst>
      <p:ext uri="{BB962C8B-B14F-4D97-AF65-F5344CB8AC3E}">
        <p14:creationId xmlns:p14="http://schemas.microsoft.com/office/powerpoint/2010/main" val="2002171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17"/>
            <a:ext cx="8229600" cy="857250"/>
          </a:xfrm>
        </p:spPr>
        <p:txBody>
          <a:bodyPr>
            <a:normAutofit/>
          </a:bodyPr>
          <a:lstStyle/>
          <a:p>
            <a:r>
              <a:rPr lang="en-AU" sz="4000" b="1" dirty="0">
                <a:solidFill>
                  <a:srgbClr val="002060"/>
                </a:solidFill>
                <a:latin typeface="Calibri" panose="020F0502020204030204" pitchFamily="34" charset="0"/>
              </a:rPr>
              <a:t>Key safety messages</a:t>
            </a:r>
          </a:p>
        </p:txBody>
      </p:sp>
      <p:sp>
        <p:nvSpPr>
          <p:cNvPr id="3" name="Content Placeholder 2"/>
          <p:cNvSpPr>
            <a:spLocks noGrp="1"/>
          </p:cNvSpPr>
          <p:nvPr>
            <p:ph idx="1"/>
          </p:nvPr>
        </p:nvSpPr>
        <p:spPr>
          <a:xfrm>
            <a:off x="167640" y="1096971"/>
            <a:ext cx="8656320" cy="3633791"/>
          </a:xfrm>
        </p:spPr>
        <p:txBody>
          <a:bodyPr>
            <a:noAutofit/>
          </a:bodyPr>
          <a:lstStyle/>
          <a:p>
            <a:pPr>
              <a:lnSpc>
                <a:spcPct val="120000"/>
              </a:lnSpc>
              <a:spcBef>
                <a:spcPts val="0"/>
              </a:spcBef>
            </a:pPr>
            <a:r>
              <a:rPr lang="en-AU" sz="2000" dirty="0" smtClean="0"/>
              <a:t>Appropriate </a:t>
            </a:r>
            <a:r>
              <a:rPr lang="en-AU" sz="2000" dirty="0"/>
              <a:t>patient selection </a:t>
            </a:r>
            <a:r>
              <a:rPr lang="en-AU" sz="2000" dirty="0" smtClean="0"/>
              <a:t>essential: </a:t>
            </a:r>
          </a:p>
          <a:p>
            <a:pPr lvl="1">
              <a:lnSpc>
                <a:spcPct val="120000"/>
              </a:lnSpc>
              <a:spcBef>
                <a:spcPts val="0"/>
              </a:spcBef>
            </a:pPr>
            <a:r>
              <a:rPr lang="en-AU" sz="1600" dirty="0" smtClean="0"/>
              <a:t>do NOT use for acute pain</a:t>
            </a:r>
          </a:p>
          <a:p>
            <a:pPr lvl="1">
              <a:lnSpc>
                <a:spcPct val="120000"/>
              </a:lnSpc>
              <a:spcBef>
                <a:spcPts val="0"/>
              </a:spcBef>
            </a:pPr>
            <a:r>
              <a:rPr lang="en-US" sz="1600" dirty="0"/>
              <a:t>f</a:t>
            </a:r>
            <a:r>
              <a:rPr lang="en-US" sz="1600" dirty="0" smtClean="0"/>
              <a:t>entanyl should not be used for opioid-naïve patients</a:t>
            </a:r>
            <a:endParaRPr lang="en-AU" sz="1600" dirty="0" smtClean="0"/>
          </a:p>
          <a:p>
            <a:pPr lvl="0"/>
            <a:r>
              <a:rPr lang="en-AU" sz="2000" dirty="0"/>
              <a:t>Always ask patient/carers the specific </a:t>
            </a:r>
            <a:r>
              <a:rPr lang="en-AU" sz="2000" dirty="0" smtClean="0"/>
              <a:t>question:</a:t>
            </a:r>
          </a:p>
          <a:p>
            <a:pPr lvl="1"/>
            <a:r>
              <a:rPr lang="en-AU" sz="1600" dirty="0" smtClean="0">
                <a:solidFill>
                  <a:srgbClr val="FF0000"/>
                </a:solidFill>
              </a:rPr>
              <a:t> </a:t>
            </a:r>
            <a:r>
              <a:rPr lang="en-AU" sz="1600" i="1" dirty="0">
                <a:solidFill>
                  <a:srgbClr val="FF0000"/>
                </a:solidFill>
              </a:rPr>
              <a:t>“Do you use a patch on your skin for pain</a:t>
            </a:r>
            <a:r>
              <a:rPr lang="en-AU" sz="1600" dirty="0">
                <a:solidFill>
                  <a:srgbClr val="FF0000"/>
                </a:solidFill>
              </a:rPr>
              <a:t> </a:t>
            </a:r>
            <a:r>
              <a:rPr lang="en-AU" sz="1600" i="1" dirty="0">
                <a:solidFill>
                  <a:srgbClr val="FF0000"/>
                </a:solidFill>
              </a:rPr>
              <a:t>?”</a:t>
            </a:r>
            <a:endParaRPr lang="en-AU" sz="1600" dirty="0">
              <a:solidFill>
                <a:srgbClr val="FF0000"/>
              </a:solidFill>
            </a:endParaRPr>
          </a:p>
          <a:p>
            <a:pPr>
              <a:lnSpc>
                <a:spcPct val="120000"/>
              </a:lnSpc>
              <a:spcBef>
                <a:spcPts val="0"/>
              </a:spcBef>
            </a:pPr>
            <a:r>
              <a:rPr lang="en-AU" sz="2000" dirty="0" smtClean="0"/>
              <a:t>Check </a:t>
            </a:r>
            <a:r>
              <a:rPr lang="en-AU" sz="2000" dirty="0"/>
              <a:t>and sight patches on </a:t>
            </a:r>
            <a:r>
              <a:rPr lang="en-AU" sz="2000" dirty="0" smtClean="0"/>
              <a:t>patients</a:t>
            </a:r>
          </a:p>
          <a:p>
            <a:pPr lvl="1">
              <a:lnSpc>
                <a:spcPct val="120000"/>
              </a:lnSpc>
              <a:spcBef>
                <a:spcPts val="0"/>
              </a:spcBef>
            </a:pPr>
            <a:r>
              <a:rPr lang="en-AU" sz="1600" dirty="0" smtClean="0"/>
              <a:t>Be extra mindful of patch location when using </a:t>
            </a:r>
            <a:r>
              <a:rPr lang="en-AU" sz="1600" dirty="0"/>
              <a:t>in </a:t>
            </a:r>
            <a:r>
              <a:rPr lang="en-AU" sz="1600" dirty="0" smtClean="0"/>
              <a:t>cognitively impaired patients</a:t>
            </a:r>
            <a:endParaRPr lang="en-AU" sz="1600" dirty="0"/>
          </a:p>
          <a:p>
            <a:pPr>
              <a:lnSpc>
                <a:spcPct val="120000"/>
              </a:lnSpc>
              <a:spcBef>
                <a:spcPts val="0"/>
              </a:spcBef>
            </a:pPr>
            <a:r>
              <a:rPr lang="en-AU" sz="2000" dirty="0" smtClean="0"/>
              <a:t>Ensure </a:t>
            </a:r>
            <a:r>
              <a:rPr lang="en-AU" sz="2000" dirty="0"/>
              <a:t>patients/carers are alert to signs of opioid overdose: sedation, respiratory depression, confusion</a:t>
            </a:r>
          </a:p>
          <a:p>
            <a:pPr>
              <a:lnSpc>
                <a:spcPct val="120000"/>
              </a:lnSpc>
              <a:spcBef>
                <a:spcPts val="0"/>
              </a:spcBef>
            </a:pPr>
            <a:r>
              <a:rPr lang="en-AU" sz="2000" dirty="0"/>
              <a:t>Extra precautions required for safe use, storage and </a:t>
            </a:r>
            <a:r>
              <a:rPr lang="en-AU" sz="2000" dirty="0" smtClean="0"/>
              <a:t>disposal</a:t>
            </a:r>
            <a:endParaRPr lang="en-AU" sz="2000" dirty="0"/>
          </a:p>
        </p:txBody>
      </p:sp>
      <p:sp>
        <p:nvSpPr>
          <p:cNvPr id="4" name="Slide Number Placeholder 3"/>
          <p:cNvSpPr>
            <a:spLocks noGrp="1"/>
          </p:cNvSpPr>
          <p:nvPr>
            <p:ph type="sldNum" sz="quarter" idx="12"/>
          </p:nvPr>
        </p:nvSpPr>
        <p:spPr/>
        <p:txBody>
          <a:bodyPr/>
          <a:lstStyle/>
          <a:p>
            <a:fld id="{E1E3D908-88FC-4E81-B051-0CD828DA29BA}" type="slidenum">
              <a:rPr lang="en-AU" smtClean="0"/>
              <a:t>18</a:t>
            </a:fld>
            <a:endParaRPr lang="en-AU" dirty="0"/>
          </a:p>
        </p:txBody>
      </p:sp>
    </p:spTree>
    <p:extLst>
      <p:ext uri="{BB962C8B-B14F-4D97-AF65-F5344CB8AC3E}">
        <p14:creationId xmlns:p14="http://schemas.microsoft.com/office/powerpoint/2010/main" val="3472481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19</a:t>
            </a:fld>
            <a:endParaRPr lang="en-AU" dirty="0"/>
          </a:p>
        </p:txBody>
      </p:sp>
      <p:sp>
        <p:nvSpPr>
          <p:cNvPr id="5" name="TextBox 4"/>
          <p:cNvSpPr txBox="1"/>
          <p:nvPr/>
        </p:nvSpPr>
        <p:spPr>
          <a:xfrm>
            <a:off x="398923" y="136702"/>
            <a:ext cx="421621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3200" b="1" i="0" u="none" strike="noStrike" kern="0" cap="none" spc="0" normalizeH="0" baseline="0" noProof="0" dirty="0" smtClean="0">
                <a:ln>
                  <a:noFill/>
                </a:ln>
                <a:solidFill>
                  <a:prstClr val="black"/>
                </a:solidFill>
                <a:effectLst/>
                <a:uLnTx/>
                <a:uFillTx/>
              </a:rPr>
              <a:t>Fentanyl patch example</a:t>
            </a:r>
          </a:p>
        </p:txBody>
      </p:sp>
      <p:graphicFrame>
        <p:nvGraphicFramePr>
          <p:cNvPr id="6" name="Content Placeholder 6"/>
          <p:cNvGraphicFramePr>
            <a:graphicFrameLocks/>
          </p:cNvGraphicFramePr>
          <p:nvPr>
            <p:extLst>
              <p:ext uri="{D42A27DB-BD31-4B8C-83A1-F6EECF244321}">
                <p14:modId xmlns:p14="http://schemas.microsoft.com/office/powerpoint/2010/main" val="2258048479"/>
              </p:ext>
            </p:extLst>
          </p:nvPr>
        </p:nvGraphicFramePr>
        <p:xfrm>
          <a:off x="350052" y="960209"/>
          <a:ext cx="8530179" cy="3943976"/>
        </p:xfrm>
        <a:graphic>
          <a:graphicData uri="http://schemas.openxmlformats.org/drawingml/2006/table">
            <a:tbl>
              <a:tblPr/>
              <a:tblGrid>
                <a:gridCol w="2068028">
                  <a:extLst>
                    <a:ext uri="{9D8B030D-6E8A-4147-A177-3AD203B41FA5}">
                      <a16:colId xmlns:a16="http://schemas.microsoft.com/office/drawing/2014/main" val="20000"/>
                    </a:ext>
                  </a:extLst>
                </a:gridCol>
                <a:gridCol w="4917440">
                  <a:extLst>
                    <a:ext uri="{9D8B030D-6E8A-4147-A177-3AD203B41FA5}">
                      <a16:colId xmlns:a16="http://schemas.microsoft.com/office/drawing/2014/main" val="20001"/>
                    </a:ext>
                  </a:extLst>
                </a:gridCol>
                <a:gridCol w="1544711">
                  <a:extLst>
                    <a:ext uri="{9D8B030D-6E8A-4147-A177-3AD203B41FA5}">
                      <a16:colId xmlns:a16="http://schemas.microsoft.com/office/drawing/2014/main" val="20002"/>
                    </a:ext>
                  </a:extLst>
                </a:gridCol>
              </a:tblGrid>
              <a:tr h="303692">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Brand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&amp; Form</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600" b="1" u="sng" kern="14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DUROGESIC</a:t>
                      </a:r>
                      <a:r>
                        <a:rPr lang="en-AU" sz="1600" b="1" kern="1400" baseline="300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  </a:t>
                      </a:r>
                      <a:r>
                        <a:rPr lang="en-AU" sz="16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PATCH</a:t>
                      </a:r>
                      <a:endParaRPr lang="en-AU" sz="1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rowSpan="2">
                  <a:txBody>
                    <a:bodyPr/>
                    <a:lstStyle/>
                    <a:p>
                      <a:pPr algn="ctr" hangingPunct="0">
                        <a:lnSpc>
                          <a:spcPct val="118000"/>
                        </a:lnSpc>
                        <a:spcBef>
                          <a:spcPts val="600"/>
                        </a:spcBef>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Presentation</a:t>
                      </a:r>
                      <a:endParaRPr lang="en-AU" sz="14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87430">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Route</a:t>
                      </a:r>
                      <a:endParaRPr lang="en-AU"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400" kern="14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Transdermal</a:t>
                      </a:r>
                      <a:endParaRPr lang="en-AU" sz="12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DD6EE"/>
                    </a:solidFill>
                  </a:tcPr>
                </a:tc>
                <a:tc vMerge="1">
                  <a:txBody>
                    <a:bodyPr/>
                    <a:lstStyle/>
                    <a:p>
                      <a:pPr algn="l" hangingPunct="0">
                        <a:lnSpc>
                          <a:spcPct val="118000"/>
                        </a:lnSpc>
                        <a:spcBef>
                          <a:spcPts val="600"/>
                        </a:spcBef>
                        <a:spcAft>
                          <a:spcPts val="0"/>
                        </a:spcAft>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232823">
                <a:tc>
                  <a:txBody>
                    <a:bodyPr/>
                    <a:lstStyle/>
                    <a:p>
                      <a:pPr marL="14605" marR="90170" algn="l" hangingPunct="0">
                        <a:lnSpc>
                          <a:spcPct val="118000"/>
                        </a:lnSpc>
                        <a:spcBef>
                          <a:spcPts val="600"/>
                        </a:spcBef>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Dosing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(Adults)</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smtClean="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indent="0" algn="l" defTabSz="914355" rtl="0" eaLnBrk="1" fontAlgn="auto" latinLnBrk="0" hangingPunct="0">
                        <a:lnSpc>
                          <a:spcPct val="118000"/>
                        </a:lnSpc>
                        <a:spcBef>
                          <a:spcPts val="0"/>
                        </a:spcBef>
                        <a:spcAft>
                          <a:spcPts val="0"/>
                        </a:spcAft>
                        <a:buClrTx/>
                        <a:buSzTx/>
                        <a:buFontTx/>
                        <a:buNone/>
                        <a:tabLst/>
                        <a:defRPr/>
                      </a:pPr>
                      <a:r>
                        <a:rPr lang="en-AU" sz="1600"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a:t>
                      </a:r>
                      <a:r>
                        <a:rPr lang="en-AU" sz="1600" b="1"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a:t>
                      </a:r>
                      <a:r>
                        <a:rPr lang="en-AU" sz="1600" kern="14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use fentanyl patch in opioid-naive patients</a:t>
                      </a:r>
                    </a:p>
                    <a:p>
                      <a:pPr marL="75565" marR="90170" algn="l" hangingPunct="0">
                        <a:lnSpc>
                          <a:spcPct val="118000"/>
                        </a:lnSpc>
                        <a:spcAft>
                          <a:spcPts val="0"/>
                        </a:spcAft>
                      </a:pPr>
                      <a:endPar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75565" marR="90170" algn="l" hangingPunct="0">
                        <a:lnSpc>
                          <a:spcPct val="118000"/>
                        </a:lnSpc>
                        <a:spcAft>
                          <a:spcPts val="0"/>
                        </a:spcAft>
                      </a:pP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These </a:t>
                      </a:r>
                      <a:r>
                        <a:rPr lang="en-AU" sz="1600"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products are </a:t>
                      </a: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long-acting</a:t>
                      </a:r>
                      <a:r>
                        <a:rPr lang="en-AU" sz="1600"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AU" sz="1600" kern="140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and</a:t>
                      </a:r>
                      <a:r>
                        <a:rPr lang="en-AU" sz="1600" kern="1400"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 should be changed </a:t>
                      </a:r>
                      <a:r>
                        <a:rPr lang="en-AU" sz="1600" b="1" kern="1400" baseline="0" dirty="0" smtClean="0">
                          <a:solidFill>
                            <a:srgbClr val="FFFFFF"/>
                          </a:solidFill>
                          <a:effectLst/>
                          <a:latin typeface="Arial" panose="020B0604020202020204" pitchFamily="34" charset="0"/>
                          <a:ea typeface="Times New Roman" panose="02020603050405020304" pitchFamily="18" charset="0"/>
                          <a:cs typeface="Arial" panose="020B0604020202020204" pitchFamily="34" charset="0"/>
                        </a:rPr>
                        <a:t>EVERY 3 DAYS</a:t>
                      </a:r>
                      <a:r>
                        <a:rPr lang="en-AU" sz="14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endParaRPr lang="en-AU" sz="14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US" sz="7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marR="64770" indent="0" algn="l" hangingPunct="0">
                        <a:lnSpc>
                          <a:spcPct val="100000"/>
                        </a:lnSpc>
                        <a:spcBef>
                          <a:spcPts val="600"/>
                        </a:spcBef>
                        <a:spcAft>
                          <a:spcPts val="0"/>
                        </a:spcAft>
                        <a:buFont typeface="Wingdings" panose="05000000000000000000" pitchFamily="2" charset="2"/>
                        <a:buNone/>
                      </a:pPr>
                      <a:r>
                        <a:rPr lang="en-AU" sz="1400" dirty="0" smtClean="0"/>
                        <a:t>Base dose on previous 24‑hour opioid requirement in opioid tolerant patient. </a:t>
                      </a:r>
                      <a:r>
                        <a:rPr lang="en-US" sz="1400" b="0" i="0" kern="1200" dirty="0" smtClean="0">
                          <a:solidFill>
                            <a:schemeClr val="tx1"/>
                          </a:solidFill>
                          <a:effectLst/>
                          <a:latin typeface="+mn-lt"/>
                          <a:ea typeface="+mn-ea"/>
                          <a:cs typeface="+mn-cs"/>
                        </a:rPr>
                        <a:t>See </a:t>
                      </a:r>
                      <a:r>
                        <a:rPr lang="en-US" sz="1400" b="0" i="0" u="sng" kern="1200" dirty="0" smtClean="0">
                          <a:solidFill>
                            <a:schemeClr val="tx1"/>
                          </a:solidFill>
                          <a:effectLst/>
                          <a:latin typeface="+mn-lt"/>
                          <a:ea typeface="+mn-ea"/>
                          <a:cs typeface="+mn-cs"/>
                          <a:hlinkClick r:id="rId2"/>
                        </a:rPr>
                        <a:t>product information</a:t>
                      </a:r>
                      <a:r>
                        <a:rPr lang="en-US" sz="1400" b="0" i="0" u="sng" kern="1200" dirty="0" smtClean="0">
                          <a:solidFill>
                            <a:schemeClr val="tx1"/>
                          </a:solidFill>
                          <a:effectLst/>
                          <a:latin typeface="+mn-lt"/>
                          <a:ea typeface="+mn-ea"/>
                          <a:cs typeface="+mn-cs"/>
                        </a:rPr>
                        <a:t> </a:t>
                      </a:r>
                      <a:r>
                        <a:rPr lang="en-US" sz="1400" b="0" i="0" u="none" kern="1200" dirty="0" smtClean="0">
                          <a:solidFill>
                            <a:schemeClr val="tx1"/>
                          </a:solidFill>
                          <a:effectLst/>
                          <a:latin typeface="+mn-lt"/>
                          <a:ea typeface="+mn-ea"/>
                          <a:cs typeface="+mn-cs"/>
                        </a:rPr>
                        <a:t>(PI)</a:t>
                      </a:r>
                      <a:r>
                        <a:rPr lang="en-US" sz="1400" b="0" i="0" kern="1200" dirty="0" smtClean="0">
                          <a:solidFill>
                            <a:schemeClr val="tx1"/>
                          </a:solidFill>
                          <a:effectLst/>
                          <a:latin typeface="+mn-lt"/>
                          <a:ea typeface="+mn-ea"/>
                          <a:cs typeface="+mn-cs"/>
                        </a:rPr>
                        <a:t> for dose*.</a:t>
                      </a:r>
                      <a:endParaRPr lang="en-AU" sz="1400" dirty="0" smtClean="0"/>
                    </a:p>
                    <a:p>
                      <a:pPr marL="273050" marR="64770" lvl="1" indent="0" algn="l" hangingPunct="0">
                        <a:lnSpc>
                          <a:spcPct val="100000"/>
                        </a:lnSpc>
                        <a:spcBef>
                          <a:spcPts val="600"/>
                        </a:spcBef>
                        <a:spcAft>
                          <a:spcPts val="0"/>
                        </a:spcAft>
                        <a:buFont typeface="Wingdings" panose="05000000000000000000" pitchFamily="2" charset="2"/>
                        <a:buNone/>
                      </a:pPr>
                      <a:r>
                        <a:rPr lang="en-AU" sz="1200" dirty="0" smtClean="0"/>
                        <a:t>*Requires conversion</a:t>
                      </a:r>
                      <a:r>
                        <a:rPr lang="en-AU" sz="1200" baseline="0" dirty="0" smtClean="0"/>
                        <a:t> of the calculated 24-hour requirement of the  previous opioid</a:t>
                      </a:r>
                      <a:r>
                        <a:rPr lang="en-AU" sz="1200" dirty="0" smtClean="0"/>
                        <a:t> to the </a:t>
                      </a:r>
                      <a:r>
                        <a:rPr lang="en-AU" sz="1200" dirty="0" err="1" smtClean="0"/>
                        <a:t>equianalgesic</a:t>
                      </a:r>
                      <a:r>
                        <a:rPr lang="en-AU" sz="1200" dirty="0" smtClean="0"/>
                        <a:t> oral morphine dose and then choosing the </a:t>
                      </a:r>
                      <a:r>
                        <a:rPr lang="en-AU" sz="1200" dirty="0" err="1" smtClean="0"/>
                        <a:t>equianalgesic</a:t>
                      </a:r>
                      <a:r>
                        <a:rPr lang="en-AU" sz="1200" dirty="0" smtClean="0"/>
                        <a:t> fentanyl patch dose from the relevant</a:t>
                      </a:r>
                      <a:r>
                        <a:rPr lang="en-AU" sz="1200" baseline="0" dirty="0" smtClean="0"/>
                        <a:t> table in the PI</a:t>
                      </a:r>
                      <a:r>
                        <a:rPr lang="en-AU" sz="1200" dirty="0" smtClean="0"/>
                        <a:t>. </a:t>
                      </a:r>
                      <a:endParaRPr lang="en-AU" sz="1200" kern="1200" baseline="0" dirty="0" smtClean="0">
                        <a:solidFill>
                          <a:schemeClr val="tx1"/>
                        </a:solidFill>
                        <a:effectLst/>
                        <a:latin typeface="+mn-lt"/>
                        <a:ea typeface="+mn-ea"/>
                        <a:cs typeface="+mn-cs"/>
                      </a:endParaRPr>
                    </a:p>
                    <a:p>
                      <a:pPr marL="273050" marR="64770" lvl="1" indent="0" algn="l" hangingPunct="0">
                        <a:lnSpc>
                          <a:spcPct val="100000"/>
                        </a:lnSpc>
                        <a:spcBef>
                          <a:spcPts val="600"/>
                        </a:spcBef>
                        <a:spcAft>
                          <a:spcPts val="0"/>
                        </a:spcAft>
                        <a:buFont typeface="Wingdings" panose="05000000000000000000" pitchFamily="2" charset="2"/>
                        <a:buNone/>
                      </a:pPr>
                      <a:r>
                        <a:rPr lang="en-AU" sz="1200" kern="1200" baseline="0" dirty="0" smtClean="0">
                          <a:solidFill>
                            <a:schemeClr val="tx1"/>
                          </a:solidFill>
                          <a:effectLst/>
                          <a:latin typeface="+mn-lt"/>
                          <a:ea typeface="+mn-ea"/>
                          <a:cs typeface="+mn-cs"/>
                        </a:rPr>
                        <a:t>Alternatively, the</a:t>
                      </a:r>
                      <a:r>
                        <a:rPr lang="en-AU" sz="1200" kern="1200" dirty="0" smtClean="0">
                          <a:solidFill>
                            <a:schemeClr val="tx1"/>
                          </a:solidFill>
                          <a:effectLst/>
                          <a:latin typeface="+mn-lt"/>
                          <a:ea typeface="+mn-ea"/>
                          <a:cs typeface="+mn-cs"/>
                        </a:rPr>
                        <a:t> opioid </a:t>
                      </a:r>
                      <a:r>
                        <a:rPr lang="en-AU" sz="1200" kern="1200" dirty="0" err="1" smtClean="0">
                          <a:solidFill>
                            <a:schemeClr val="tx1"/>
                          </a:solidFill>
                          <a:effectLst/>
                          <a:latin typeface="+mn-lt"/>
                          <a:ea typeface="+mn-ea"/>
                          <a:cs typeface="+mn-cs"/>
                        </a:rPr>
                        <a:t>equianalgesic</a:t>
                      </a:r>
                      <a:r>
                        <a:rPr lang="en-AU" sz="1200" kern="1200" dirty="0" smtClean="0">
                          <a:solidFill>
                            <a:schemeClr val="tx1"/>
                          </a:solidFill>
                          <a:effectLst/>
                          <a:latin typeface="+mn-lt"/>
                          <a:ea typeface="+mn-ea"/>
                          <a:cs typeface="+mn-cs"/>
                        </a:rPr>
                        <a:t> </a:t>
                      </a:r>
                      <a:r>
                        <a:rPr lang="en-AU" sz="1200" u="sng" kern="1200" dirty="0" smtClean="0">
                          <a:solidFill>
                            <a:schemeClr val="tx1"/>
                          </a:solidFill>
                          <a:effectLst/>
                          <a:latin typeface="+mn-lt"/>
                          <a:ea typeface="+mn-ea"/>
                          <a:cs typeface="+mn-cs"/>
                          <a:hlinkClick r:id="rId3"/>
                        </a:rPr>
                        <a:t>calculator</a:t>
                      </a:r>
                      <a:r>
                        <a:rPr lang="en-AU" sz="1200" kern="1200" dirty="0" smtClean="0">
                          <a:solidFill>
                            <a:schemeClr val="tx1"/>
                          </a:solidFill>
                          <a:effectLst/>
                          <a:latin typeface="+mn-lt"/>
                          <a:ea typeface="+mn-ea"/>
                          <a:cs typeface="+mn-cs"/>
                        </a:rPr>
                        <a:t> developed by the FPM ANZCA is also available to use. </a:t>
                      </a:r>
                    </a:p>
                    <a:p>
                      <a:pPr marL="88900" marR="64770" lvl="0" indent="0" algn="l" defTabSz="914355" rtl="0" eaLnBrk="1" fontAlgn="auto" latinLnBrk="0" hangingPunct="0">
                        <a:lnSpc>
                          <a:spcPct val="100000"/>
                        </a:lnSpc>
                        <a:spcBef>
                          <a:spcPts val="0"/>
                        </a:spcBef>
                        <a:spcAft>
                          <a:spcPts val="0"/>
                        </a:spcAft>
                        <a:buClrTx/>
                        <a:buSzTx/>
                        <a:buFontTx/>
                        <a:buNone/>
                        <a:tabLst/>
                        <a:defRPr/>
                      </a:pPr>
                      <a:endParaRPr lang="en-AU" sz="1400" dirty="0" smtClean="0"/>
                    </a:p>
                    <a:p>
                      <a:pPr marL="88900" marR="64770" indent="0" algn="l" hangingPunct="0">
                        <a:lnSpc>
                          <a:spcPct val="100000"/>
                        </a:lnSpc>
                        <a:spcBef>
                          <a:spcPts val="0"/>
                        </a:spcBef>
                        <a:spcAft>
                          <a:spcPts val="0"/>
                        </a:spcAft>
                      </a:pPr>
                      <a:r>
                        <a:rPr lang="en-AU" sz="1400" b="1" dirty="0" smtClean="0">
                          <a:solidFill>
                            <a:schemeClr val="tx1"/>
                          </a:solidFill>
                        </a:rPr>
                        <a:t>Frequency</a:t>
                      </a:r>
                      <a:r>
                        <a:rPr lang="en-AU" sz="1400" b="1" baseline="0" dirty="0" smtClean="0">
                          <a:solidFill>
                            <a:schemeClr val="tx1"/>
                          </a:solidFill>
                        </a:rPr>
                        <a:t> of dose: </a:t>
                      </a:r>
                      <a:r>
                        <a:rPr lang="en-AU" sz="1400" b="0" dirty="0" smtClean="0">
                          <a:solidFill>
                            <a:schemeClr val="tx1"/>
                          </a:solidFill>
                        </a:rPr>
                        <a:t>Use 1 patch every 3 days. </a:t>
                      </a:r>
                    </a:p>
                    <a:p>
                      <a:pPr marL="88900" marR="64770" indent="0" algn="l" hangingPunct="0">
                        <a:lnSpc>
                          <a:spcPct val="100000"/>
                        </a:lnSpc>
                        <a:spcBef>
                          <a:spcPts val="0"/>
                        </a:spcBef>
                        <a:spcAft>
                          <a:spcPts val="0"/>
                        </a:spcAft>
                      </a:pPr>
                      <a:endParaRPr lang="en-AU" sz="1400" b="0" dirty="0" smtClean="0">
                        <a:solidFill>
                          <a:schemeClr val="tx1"/>
                        </a:solidFill>
                      </a:endParaRPr>
                    </a:p>
                    <a:p>
                      <a:pPr marL="88900" marR="64770" indent="0" algn="l" hangingPunct="0">
                        <a:lnSpc>
                          <a:spcPct val="100000"/>
                        </a:lnSpc>
                        <a:spcBef>
                          <a:spcPts val="0"/>
                        </a:spcBef>
                        <a:spcAft>
                          <a:spcPts val="0"/>
                        </a:spcAft>
                      </a:pPr>
                      <a:r>
                        <a:rPr lang="en-AU" sz="1400" b="1" dirty="0" smtClean="0">
                          <a:solidFill>
                            <a:schemeClr val="tx1"/>
                          </a:solidFill>
                        </a:rPr>
                        <a:t>Dose</a:t>
                      </a:r>
                      <a:r>
                        <a:rPr lang="en-AU" sz="1400" b="1" baseline="0" dirty="0" smtClean="0">
                          <a:solidFill>
                            <a:schemeClr val="tx1"/>
                          </a:solidFill>
                        </a:rPr>
                        <a:t> titration: </a:t>
                      </a:r>
                      <a:r>
                        <a:rPr lang="en-AU" sz="1400" b="0" baseline="0" dirty="0" smtClean="0">
                          <a:solidFill>
                            <a:schemeClr val="tx1"/>
                          </a:solidFill>
                        </a:rPr>
                        <a:t>A</a:t>
                      </a:r>
                      <a:r>
                        <a:rPr lang="en-AU" sz="1400" b="0" dirty="0" smtClean="0">
                          <a:solidFill>
                            <a:schemeClr val="tx1"/>
                          </a:solidFill>
                        </a:rPr>
                        <a:t>djust dose according to response, see product information for dose titration recommendations.</a:t>
                      </a:r>
                    </a:p>
                    <a:p>
                      <a:pPr marL="88900" marR="64770" indent="0" algn="l" hangingPunct="0">
                        <a:lnSpc>
                          <a:spcPct val="100000"/>
                        </a:lnSpc>
                        <a:spcBef>
                          <a:spcPts val="600"/>
                        </a:spcBef>
                        <a:spcAft>
                          <a:spcPts val="0"/>
                        </a:spcAft>
                      </a:pPr>
                      <a:endParaRPr lang="en-US" sz="400" dirty="0" smtClean="0"/>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l" hangingPunct="0">
                        <a:lnSpc>
                          <a:spcPct val="118000"/>
                        </a:lnSpc>
                        <a:spcAft>
                          <a:spcPts val="0"/>
                        </a:spcAft>
                        <a:buFont typeface="Symbol" panose="05050102010706020507" pitchFamily="18" charset="2"/>
                        <a:buChar char=""/>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4"/>
          <a:stretch>
            <a:fillRect/>
          </a:stretch>
        </p:blipFill>
        <p:spPr>
          <a:xfrm>
            <a:off x="7408472" y="2438428"/>
            <a:ext cx="1390008" cy="1170533"/>
          </a:xfrm>
          <a:prstGeom prst="rect">
            <a:avLst/>
          </a:prstGeom>
        </p:spPr>
      </p:pic>
    </p:spTree>
    <p:extLst>
      <p:ext uri="{BB962C8B-B14F-4D97-AF65-F5344CB8AC3E}">
        <p14:creationId xmlns:p14="http://schemas.microsoft.com/office/powerpoint/2010/main" val="39687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solidFill>
                  <a:srgbClr val="002060"/>
                </a:solidFill>
                <a:latin typeface="+mn-lt"/>
              </a:rPr>
              <a:t>Objectives</a:t>
            </a:r>
            <a:endParaRPr lang="en-AU" sz="4000" b="1" dirty="0">
              <a:solidFill>
                <a:srgbClr val="002060"/>
              </a:solidFill>
              <a:latin typeface="+mn-lt"/>
            </a:endParaRPr>
          </a:p>
        </p:txBody>
      </p:sp>
      <p:sp>
        <p:nvSpPr>
          <p:cNvPr id="4" name="Content Placeholder 3"/>
          <p:cNvSpPr>
            <a:spLocks noGrp="1"/>
          </p:cNvSpPr>
          <p:nvPr>
            <p:ph idx="1"/>
          </p:nvPr>
        </p:nvSpPr>
        <p:spPr/>
        <p:txBody>
          <a:bodyPr>
            <a:normAutofit/>
          </a:bodyPr>
          <a:lstStyle/>
          <a:p>
            <a:pPr>
              <a:lnSpc>
                <a:spcPct val="100000"/>
              </a:lnSpc>
            </a:pPr>
            <a:r>
              <a:rPr lang="en-AU" sz="2400" dirty="0" smtClean="0"/>
              <a:t>Provide a brief overview of opioid skin patches currently available. </a:t>
            </a:r>
          </a:p>
          <a:p>
            <a:pPr>
              <a:lnSpc>
                <a:spcPct val="100000"/>
              </a:lnSpc>
            </a:pPr>
            <a:r>
              <a:rPr lang="en-AU" sz="2400" dirty="0" smtClean="0"/>
              <a:t>Describe recognised safety issues</a:t>
            </a:r>
          </a:p>
          <a:p>
            <a:pPr lvl="1">
              <a:lnSpc>
                <a:spcPct val="100000"/>
              </a:lnSpc>
            </a:pPr>
            <a:r>
              <a:rPr lang="en-AU" sz="2000" dirty="0" smtClean="0"/>
              <a:t>Prescribing for specific patients</a:t>
            </a:r>
          </a:p>
          <a:p>
            <a:pPr lvl="1">
              <a:lnSpc>
                <a:spcPct val="100000"/>
              </a:lnSpc>
            </a:pPr>
            <a:r>
              <a:rPr lang="en-AU" sz="2000" dirty="0" smtClean="0"/>
              <a:t>Dosing</a:t>
            </a:r>
          </a:p>
          <a:p>
            <a:pPr lvl="1">
              <a:lnSpc>
                <a:spcPct val="100000"/>
              </a:lnSpc>
            </a:pPr>
            <a:r>
              <a:rPr lang="en-AU" sz="2000" dirty="0" smtClean="0"/>
              <a:t>Administration</a:t>
            </a:r>
          </a:p>
          <a:p>
            <a:pPr lvl="1">
              <a:lnSpc>
                <a:spcPct val="100000"/>
              </a:lnSpc>
            </a:pPr>
            <a:r>
              <a:rPr lang="en-AU" sz="2000" dirty="0"/>
              <a:t>S</a:t>
            </a:r>
            <a:r>
              <a:rPr lang="en-AU" sz="2000" dirty="0" smtClean="0"/>
              <a:t>torage, handling, recording and disposal.</a:t>
            </a:r>
          </a:p>
          <a:p>
            <a:pPr>
              <a:lnSpc>
                <a:spcPct val="100000"/>
              </a:lnSpc>
            </a:pPr>
            <a:r>
              <a:rPr lang="en-AU" sz="2400" dirty="0" smtClean="0"/>
              <a:t>Discuss strategies to address safety issues.</a:t>
            </a:r>
            <a:endParaRPr lang="en-AU" sz="2400" dirty="0"/>
          </a:p>
        </p:txBody>
      </p:sp>
      <p:sp>
        <p:nvSpPr>
          <p:cNvPr id="3" name="Slide Number Placeholder 2"/>
          <p:cNvSpPr>
            <a:spLocks noGrp="1"/>
          </p:cNvSpPr>
          <p:nvPr>
            <p:ph type="sldNum" sz="quarter" idx="12"/>
          </p:nvPr>
        </p:nvSpPr>
        <p:spPr/>
        <p:txBody>
          <a:bodyPr/>
          <a:lstStyle/>
          <a:p>
            <a:fld id="{17309AF0-EB43-48FF-A469-732F5699B8E9}" type="slidenum">
              <a:rPr lang="en-AU" smtClean="0"/>
              <a:t>2</a:t>
            </a:fld>
            <a:endParaRPr lang="en-AU" dirty="0"/>
          </a:p>
        </p:txBody>
      </p:sp>
    </p:spTree>
    <p:extLst>
      <p:ext uri="{BB962C8B-B14F-4D97-AF65-F5344CB8AC3E}">
        <p14:creationId xmlns:p14="http://schemas.microsoft.com/office/powerpoint/2010/main" val="254952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20</a:t>
            </a:fld>
            <a:endParaRPr lang="en-AU" dirty="0"/>
          </a:p>
        </p:txBody>
      </p:sp>
      <p:sp>
        <p:nvSpPr>
          <p:cNvPr id="4" name="TextBox 3"/>
          <p:cNvSpPr txBox="1"/>
          <p:nvPr/>
        </p:nvSpPr>
        <p:spPr>
          <a:xfrm>
            <a:off x="404445" y="105508"/>
            <a:ext cx="5334153" cy="584775"/>
          </a:xfrm>
          <a:prstGeom prst="rect">
            <a:avLst/>
          </a:prstGeom>
          <a:noFill/>
        </p:spPr>
        <p:txBody>
          <a:bodyPr wrap="none" rtlCol="0">
            <a:spAutoFit/>
          </a:bodyPr>
          <a:lstStyle/>
          <a:p>
            <a:r>
              <a:rPr lang="en-AU" sz="3200" b="1" dirty="0" smtClean="0"/>
              <a:t>Buprenorphine patch example</a:t>
            </a:r>
            <a:endParaRPr lang="en-AU" sz="3200" b="1" dirty="0"/>
          </a:p>
        </p:txBody>
      </p:sp>
      <p:graphicFrame>
        <p:nvGraphicFramePr>
          <p:cNvPr id="5" name="Content Placeholder 6"/>
          <p:cNvGraphicFramePr>
            <a:graphicFrameLocks/>
          </p:cNvGraphicFramePr>
          <p:nvPr>
            <p:extLst>
              <p:ext uri="{D42A27DB-BD31-4B8C-83A1-F6EECF244321}">
                <p14:modId xmlns:p14="http://schemas.microsoft.com/office/powerpoint/2010/main" val="2216725971"/>
              </p:ext>
            </p:extLst>
          </p:nvPr>
        </p:nvGraphicFramePr>
        <p:xfrm>
          <a:off x="309855" y="720235"/>
          <a:ext cx="8528540" cy="4318318"/>
        </p:xfrm>
        <a:graphic>
          <a:graphicData uri="http://schemas.openxmlformats.org/drawingml/2006/table">
            <a:tbl>
              <a:tblPr/>
              <a:tblGrid>
                <a:gridCol w="1718645">
                  <a:extLst>
                    <a:ext uri="{9D8B030D-6E8A-4147-A177-3AD203B41FA5}">
                      <a16:colId xmlns:a16="http://schemas.microsoft.com/office/drawing/2014/main" val="20000"/>
                    </a:ext>
                  </a:extLst>
                </a:gridCol>
                <a:gridCol w="4907630">
                  <a:extLst>
                    <a:ext uri="{9D8B030D-6E8A-4147-A177-3AD203B41FA5}">
                      <a16:colId xmlns:a16="http://schemas.microsoft.com/office/drawing/2014/main" val="20001"/>
                    </a:ext>
                  </a:extLst>
                </a:gridCol>
                <a:gridCol w="1902265">
                  <a:extLst>
                    <a:ext uri="{9D8B030D-6E8A-4147-A177-3AD203B41FA5}">
                      <a16:colId xmlns:a16="http://schemas.microsoft.com/office/drawing/2014/main" val="20002"/>
                    </a:ext>
                  </a:extLst>
                </a:gridCol>
              </a:tblGrid>
              <a:tr h="365227">
                <a:tc>
                  <a:txBody>
                    <a:bodyPr/>
                    <a:lstStyle/>
                    <a:p>
                      <a:pPr marL="0" marR="0" lvl="0" indent="0" algn="l" defTabSz="914355" rtl="0" eaLnBrk="1" fontAlgn="auto" latinLnBrk="0" hangingPunct="0">
                        <a:lnSpc>
                          <a:spcPct val="118000"/>
                        </a:lnSpc>
                        <a:spcBef>
                          <a:spcPts val="0"/>
                        </a:spcBef>
                        <a:spcAft>
                          <a:spcPts val="0"/>
                        </a:spcAft>
                        <a:buClrTx/>
                        <a:buSzTx/>
                        <a:buFontTx/>
                        <a:buNone/>
                        <a:tabLst/>
                        <a:defRPr/>
                      </a:pPr>
                      <a:r>
                        <a:rPr kumimoji="0" lang="en-AU" sz="1800" b="1" i="0" u="none" strike="noStrike" kern="14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Calibri" panose="020F0502020204030204" pitchFamily="34" charset="0"/>
                        </a:rPr>
                        <a:t> Brand &amp; Form</a:t>
                      </a:r>
                      <a:endParaRPr kumimoji="0" lang="en-AU" sz="1800" b="0" i="0" u="none" strike="noStrike" kern="14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2000" b="1" u="sng" kern="14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NORSPAN</a:t>
                      </a:r>
                      <a:r>
                        <a:rPr lang="en-AU" sz="2000" b="1" kern="1400" baseline="30000" dirty="0" smtClean="0">
                          <a:solidFill>
                            <a:schemeClr val="bg1"/>
                          </a:solidFill>
                          <a:effectLst/>
                          <a:latin typeface="Arial" panose="020B0604020202020204" pitchFamily="34" charset="0"/>
                          <a:ea typeface="Times New Roman" panose="02020603050405020304" pitchFamily="18" charset="0"/>
                          <a:cs typeface="Calibri" panose="020F0502020204030204" pitchFamily="34" charset="0"/>
                        </a:rPr>
                        <a:t>®  </a:t>
                      </a:r>
                      <a:r>
                        <a:rPr lang="en-AU" sz="20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PATCH</a:t>
                      </a:r>
                      <a:endParaRPr lang="en-AU" sz="2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rowSpan="2">
                  <a:txBody>
                    <a:bodyPr/>
                    <a:lstStyle/>
                    <a:p>
                      <a:pPr algn="ctr" hangingPunct="0">
                        <a:lnSpc>
                          <a:spcPct val="118000"/>
                        </a:lnSpc>
                        <a:spcBef>
                          <a:spcPts val="600"/>
                        </a:spcBef>
                        <a:spcAft>
                          <a:spcPts val="0"/>
                        </a:spcAft>
                      </a:pPr>
                      <a:r>
                        <a:rPr lang="en-AU" sz="1800" b="1" kern="14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Presentation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90570">
                <a:tc>
                  <a:txBody>
                    <a:bodyPr/>
                    <a:lstStyle/>
                    <a:p>
                      <a:pPr algn="l" hangingPunct="0">
                        <a:lnSpc>
                          <a:spcPct val="118000"/>
                        </a:lnSpc>
                        <a:spcAft>
                          <a:spcPts val="0"/>
                        </a:spcAft>
                      </a:pP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Route</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indent="0" algn="l" hangingPunct="0">
                        <a:lnSpc>
                          <a:spcPct val="118000"/>
                        </a:lnSpc>
                        <a:spcAft>
                          <a:spcPts val="0"/>
                        </a:spcAft>
                      </a:pPr>
                      <a:r>
                        <a:rPr lang="en-AU" sz="1400" kern="1400" dirty="0" smtClean="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Transdermal</a:t>
                      </a:r>
                      <a:endParaRPr lang="en-AU" sz="1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DD6EE"/>
                    </a:solidFill>
                  </a:tcPr>
                </a:tc>
                <a:tc vMerge="1">
                  <a:txBody>
                    <a:bodyPr/>
                    <a:lstStyle/>
                    <a:p>
                      <a:pPr algn="l" hangingPunct="0">
                        <a:lnSpc>
                          <a:spcPct val="118000"/>
                        </a:lnSpc>
                        <a:spcBef>
                          <a:spcPts val="600"/>
                        </a:spcBef>
                        <a:spcAft>
                          <a:spcPts val="0"/>
                        </a:spcAft>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629368">
                <a:tc>
                  <a:txBody>
                    <a:bodyPr/>
                    <a:lstStyle/>
                    <a:p>
                      <a:pPr marL="14605" marR="90170" algn="l" hangingPunct="0">
                        <a:lnSpc>
                          <a:spcPct val="118000"/>
                        </a:lnSpc>
                        <a:spcBef>
                          <a:spcPts val="600"/>
                        </a:spcBef>
                        <a:spcAft>
                          <a:spcPts val="0"/>
                        </a:spcAft>
                      </a:pPr>
                      <a:r>
                        <a:rPr lang="en-AU" sz="1800" b="1"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AU" sz="1800" b="1"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Dosing </a:t>
                      </a:r>
                      <a:r>
                        <a:rPr lang="en-AU" sz="1800" b="1"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(Adults)</a:t>
                      </a:r>
                      <a:endParaRPr lang="en-AU"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smtClean="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90170" algn="l" hangingPunct="0">
                        <a:lnSpc>
                          <a:spcPct val="118000"/>
                        </a:lnSpc>
                        <a:spcAft>
                          <a:spcPts val="0"/>
                        </a:spcAft>
                      </a:pPr>
                      <a:r>
                        <a:rPr lang="en-AU" sz="600" kern="1400" dirty="0">
                          <a:solidFill>
                            <a:srgbClr val="FF0000"/>
                          </a:solidFill>
                          <a:effectLst/>
                          <a:latin typeface="Arial" panose="020B0604020202020204" pitchFamily="34" charset="0"/>
                          <a:ea typeface="Times New Roman" panose="02020603050405020304" pitchFamily="18" charset="0"/>
                          <a:cs typeface="Calibri" panose="020F0502020204030204" pitchFamily="34" charset="0"/>
                        </a:rPr>
                        <a:t> </a:t>
                      </a:r>
                      <a:endParaRPr lang="en-AU" sz="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indent="0" algn="l" defTabSz="914355" rtl="0" eaLnBrk="1" fontAlgn="auto" latinLnBrk="0" hangingPunct="0">
                        <a:lnSpc>
                          <a:spcPct val="118000"/>
                        </a:lnSpc>
                        <a:spcBef>
                          <a:spcPts val="0"/>
                        </a:spcBef>
                        <a:spcAft>
                          <a:spcPts val="0"/>
                        </a:spcAft>
                        <a:buClrTx/>
                        <a:buSzTx/>
                        <a:buFontTx/>
                        <a:buNone/>
                        <a:tabLst/>
                        <a:defRPr/>
                      </a:pPr>
                      <a:endParaRPr lang="en-AU" sz="700" kern="14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AU" sz="12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These </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products are </a:t>
                      </a: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long-acting</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and</a:t>
                      </a:r>
                      <a:r>
                        <a:rPr lang="en-AU" sz="1600"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should be changed </a:t>
                      </a:r>
                      <a:r>
                        <a:rPr lang="en-AU" sz="1600" b="1" kern="1400" baseline="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EVERY 7 DAYS</a:t>
                      </a:r>
                      <a:r>
                        <a:rPr lang="en-AU" sz="1600" kern="1400"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endParaRPr lang="en-AU" sz="1600" kern="1400" dirty="0" smtClean="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a:p>
                      <a:pPr marL="75565" marR="90170" algn="l" hangingPunct="0">
                        <a:lnSpc>
                          <a:spcPct val="118000"/>
                        </a:lnSpc>
                        <a:spcAft>
                          <a:spcPts val="0"/>
                        </a:spcAft>
                      </a:pPr>
                      <a:endParaRPr lang="en-US" sz="700" kern="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tc>
                  <a:txBody>
                    <a:bodyPr/>
                    <a:lstStyle/>
                    <a:p>
                      <a:pPr marL="88900" marR="64770" indent="0" algn="l" hangingPunct="0">
                        <a:lnSpc>
                          <a:spcPct val="100000"/>
                        </a:lnSpc>
                        <a:spcBef>
                          <a:spcPts val="600"/>
                        </a:spcBef>
                        <a:spcAft>
                          <a:spcPts val="0"/>
                        </a:spcAft>
                      </a:pPr>
                      <a:r>
                        <a:rPr lang="en-AU" sz="1400" dirty="0" smtClean="0"/>
                        <a:t>If</a:t>
                      </a:r>
                      <a:r>
                        <a:rPr lang="en-AU" sz="1400" baseline="0" dirty="0" smtClean="0"/>
                        <a:t> opioid naïve, t</a:t>
                      </a:r>
                      <a:r>
                        <a:rPr lang="en-AU" sz="1400" dirty="0" smtClean="0"/>
                        <a:t>he lowest dose, </a:t>
                      </a:r>
                      <a:r>
                        <a:rPr lang="en-AU" sz="1400" dirty="0" err="1" smtClean="0"/>
                        <a:t>Norspan</a:t>
                      </a:r>
                      <a:r>
                        <a:rPr lang="en-AU" sz="1400" dirty="0" smtClean="0"/>
                        <a:t>® patch 5 </a:t>
                      </a:r>
                      <a:r>
                        <a:rPr lang="en-AU" sz="1400" dirty="0" err="1" smtClean="0"/>
                        <a:t>microgs</a:t>
                      </a:r>
                      <a:r>
                        <a:rPr lang="en-AU" sz="1400" dirty="0" smtClean="0"/>
                        <a:t>/hour, should be used as the initial dose.</a:t>
                      </a:r>
                    </a:p>
                    <a:p>
                      <a:pPr marL="88900" marR="64770" indent="0" algn="l" hangingPunct="0">
                        <a:lnSpc>
                          <a:spcPct val="100000"/>
                        </a:lnSpc>
                        <a:spcBef>
                          <a:spcPts val="600"/>
                        </a:spcBef>
                        <a:spcAft>
                          <a:spcPts val="0"/>
                        </a:spcAft>
                      </a:pPr>
                      <a:r>
                        <a:rPr lang="en-AU" sz="1400" dirty="0" smtClean="0"/>
                        <a:t>If opioid tolerant, seek specialist advice for starting dose.</a:t>
                      </a:r>
                    </a:p>
                    <a:p>
                      <a:pPr marL="273050" marR="64770" lvl="1" indent="0" algn="l" hangingPunct="0">
                        <a:lnSpc>
                          <a:spcPct val="100000"/>
                        </a:lnSpc>
                        <a:spcBef>
                          <a:spcPts val="600"/>
                        </a:spcBef>
                        <a:spcAft>
                          <a:spcPts val="0"/>
                        </a:spcAft>
                      </a:pPr>
                      <a:r>
                        <a:rPr lang="en-AU" sz="1400" dirty="0" smtClean="0"/>
                        <a:t>*Consider</a:t>
                      </a:r>
                      <a:r>
                        <a:rPr lang="en-AU" sz="1400" baseline="0" dirty="0" smtClean="0"/>
                        <a:t> the </a:t>
                      </a:r>
                      <a:r>
                        <a:rPr lang="en-AU" sz="1400" dirty="0" smtClean="0"/>
                        <a:t>previous opioid history of the patient, including opioid tolerance, if any, as well as current general condition and medical status of the patient.</a:t>
                      </a:r>
                    </a:p>
                    <a:p>
                      <a:pPr marL="88900" marR="64770" indent="0" algn="l" defTabSz="914355" rtl="0" eaLnBrk="1" fontAlgn="auto" latinLnBrk="0" hangingPunct="0">
                        <a:lnSpc>
                          <a:spcPct val="100000"/>
                        </a:lnSpc>
                        <a:spcBef>
                          <a:spcPts val="0"/>
                        </a:spcBef>
                        <a:spcAft>
                          <a:spcPts val="0"/>
                        </a:spcAft>
                        <a:buClrTx/>
                        <a:buSzTx/>
                        <a:buFontTx/>
                        <a:buNone/>
                        <a:tabLst/>
                        <a:defRPr/>
                      </a:pPr>
                      <a:endParaRPr lang="en-AU" sz="1400" dirty="0" smtClean="0"/>
                    </a:p>
                    <a:p>
                      <a:pPr marL="88900" marR="64770" indent="0" algn="l" hangingPunct="0">
                        <a:lnSpc>
                          <a:spcPct val="100000"/>
                        </a:lnSpc>
                        <a:spcBef>
                          <a:spcPts val="600"/>
                        </a:spcBef>
                        <a:spcAft>
                          <a:spcPts val="0"/>
                        </a:spcAft>
                      </a:pPr>
                      <a:r>
                        <a:rPr lang="en-AU" sz="1400" b="1" dirty="0" smtClean="0">
                          <a:solidFill>
                            <a:srgbClr val="FF0000"/>
                          </a:solidFill>
                        </a:rPr>
                        <a:t>A maximum total dose of buprenorphine 20microgs/hour</a:t>
                      </a:r>
                      <a:r>
                        <a:rPr lang="en-AU" sz="1400" b="1" baseline="0" dirty="0" smtClean="0">
                          <a:solidFill>
                            <a:srgbClr val="FF0000"/>
                          </a:solidFill>
                        </a:rPr>
                        <a:t> (or </a:t>
                      </a:r>
                      <a:r>
                        <a:rPr lang="en-AU" sz="1400" b="1" dirty="0" smtClean="0">
                          <a:solidFill>
                            <a:srgbClr val="FF0000"/>
                          </a:solidFill>
                        </a:rPr>
                        <a:t>40 </a:t>
                      </a:r>
                      <a:r>
                        <a:rPr lang="en-AU" sz="1400" b="1" dirty="0" err="1" smtClean="0">
                          <a:solidFill>
                            <a:srgbClr val="FF0000"/>
                          </a:solidFill>
                        </a:rPr>
                        <a:t>microgs</a:t>
                      </a:r>
                      <a:r>
                        <a:rPr lang="en-AU" sz="1400" b="1" dirty="0" smtClean="0">
                          <a:solidFill>
                            <a:srgbClr val="FF0000"/>
                          </a:solidFill>
                        </a:rPr>
                        <a:t>/hour</a:t>
                      </a:r>
                      <a:r>
                        <a:rPr lang="en-AU" sz="1400" b="1" baseline="0" dirty="0" smtClean="0">
                          <a:solidFill>
                            <a:srgbClr val="FF0000"/>
                          </a:solidFill>
                        </a:rPr>
                        <a:t> if under specialist advice) </a:t>
                      </a:r>
                      <a:r>
                        <a:rPr lang="en-AU" sz="1400" b="1" dirty="0" smtClean="0">
                          <a:solidFill>
                            <a:srgbClr val="FF0000"/>
                          </a:solidFill>
                        </a:rPr>
                        <a:t>should not be exceeded.</a:t>
                      </a:r>
                    </a:p>
                    <a:p>
                      <a:pPr marL="88900" marR="64770" indent="0" algn="l" hangingPunct="0">
                        <a:lnSpc>
                          <a:spcPct val="100000"/>
                        </a:lnSpc>
                        <a:spcBef>
                          <a:spcPts val="0"/>
                        </a:spcBef>
                        <a:spcAft>
                          <a:spcPts val="0"/>
                        </a:spcAft>
                      </a:pPr>
                      <a:endParaRPr lang="en-AU" sz="1400" b="1" dirty="0" smtClean="0">
                        <a:solidFill>
                          <a:srgbClr val="FF0000"/>
                        </a:solidFill>
                      </a:endParaRPr>
                    </a:p>
                    <a:p>
                      <a:pPr marL="88900" marR="64770" indent="0" algn="l" hangingPunct="0">
                        <a:lnSpc>
                          <a:spcPct val="100000"/>
                        </a:lnSpc>
                        <a:spcBef>
                          <a:spcPts val="600"/>
                        </a:spcBef>
                        <a:spcAft>
                          <a:spcPts val="0"/>
                        </a:spcAft>
                      </a:pPr>
                      <a:r>
                        <a:rPr lang="en-AU" sz="1400" b="1" dirty="0" smtClean="0">
                          <a:solidFill>
                            <a:schemeClr val="tx1"/>
                          </a:solidFill>
                        </a:rPr>
                        <a:t>Frequency</a:t>
                      </a:r>
                      <a:r>
                        <a:rPr lang="en-AU" sz="1400" b="1" baseline="0" dirty="0" smtClean="0">
                          <a:solidFill>
                            <a:schemeClr val="tx1"/>
                          </a:solidFill>
                        </a:rPr>
                        <a:t> of dose: </a:t>
                      </a:r>
                      <a:r>
                        <a:rPr lang="en-AU" sz="1400" b="0" dirty="0" smtClean="0">
                          <a:solidFill>
                            <a:schemeClr val="tx1"/>
                          </a:solidFill>
                        </a:rPr>
                        <a:t>Apply 1 patch every 7 days. </a:t>
                      </a:r>
                    </a:p>
                    <a:p>
                      <a:pPr marL="88900" marR="64770" indent="0" algn="l" hangingPunct="0">
                        <a:lnSpc>
                          <a:spcPct val="100000"/>
                        </a:lnSpc>
                        <a:spcBef>
                          <a:spcPts val="600"/>
                        </a:spcBef>
                        <a:spcAft>
                          <a:spcPts val="0"/>
                        </a:spcAft>
                      </a:pPr>
                      <a:endParaRPr lang="en-AU" sz="1400" b="0" dirty="0" smtClean="0">
                        <a:solidFill>
                          <a:schemeClr val="tx1"/>
                        </a:solidFill>
                      </a:endParaRPr>
                    </a:p>
                    <a:p>
                      <a:pPr marL="88900" marR="64770" indent="0" algn="l" hangingPunct="0">
                        <a:lnSpc>
                          <a:spcPct val="100000"/>
                        </a:lnSpc>
                        <a:spcBef>
                          <a:spcPts val="600"/>
                        </a:spcBef>
                        <a:spcAft>
                          <a:spcPts val="0"/>
                        </a:spcAft>
                      </a:pPr>
                      <a:r>
                        <a:rPr lang="en-AU" sz="1400" b="1" dirty="0" smtClean="0">
                          <a:solidFill>
                            <a:schemeClr val="tx1"/>
                          </a:solidFill>
                        </a:rPr>
                        <a:t>Dose</a:t>
                      </a:r>
                      <a:r>
                        <a:rPr lang="en-AU" sz="1400" b="1" baseline="0" dirty="0" smtClean="0">
                          <a:solidFill>
                            <a:schemeClr val="tx1"/>
                          </a:solidFill>
                        </a:rPr>
                        <a:t> titration: </a:t>
                      </a:r>
                      <a:r>
                        <a:rPr lang="en-AU" sz="1400" b="0" dirty="0" smtClean="0">
                          <a:solidFill>
                            <a:schemeClr val="tx1"/>
                          </a:solidFill>
                        </a:rPr>
                        <a:t>Adjust dose according to response, no more frequently than every 3 days if analgesia is insufficient.</a:t>
                      </a:r>
                      <a:endParaRPr lang="en-US" sz="1400" b="0" kern="14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gn="l" hangingPunct="0">
                        <a:lnSpc>
                          <a:spcPct val="118000"/>
                        </a:lnSpc>
                        <a:spcAft>
                          <a:spcPts val="0"/>
                        </a:spcAft>
                        <a:buFont typeface="Symbol" panose="05050102010706020507" pitchFamily="18" charset="2"/>
                        <a:buChar char=""/>
                      </a:pPr>
                      <a:endParaRPr lang="en-AU" sz="10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14300" marR="11430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7074336" y="2291079"/>
            <a:ext cx="1700931" cy="1176630"/>
          </a:xfrm>
          <a:prstGeom prst="rect">
            <a:avLst/>
          </a:prstGeom>
        </p:spPr>
      </p:pic>
    </p:spTree>
    <p:extLst>
      <p:ext uri="{BB962C8B-B14F-4D97-AF65-F5344CB8AC3E}">
        <p14:creationId xmlns:p14="http://schemas.microsoft.com/office/powerpoint/2010/main" val="297789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latin typeface="Calibri" panose="020F0502020204030204" pitchFamily="34" charset="0"/>
              </a:rPr>
              <a:t>Quiz Question 1</a:t>
            </a:r>
            <a:endParaRPr lang="en-AU" dirty="0"/>
          </a:p>
        </p:txBody>
      </p:sp>
      <p:sp>
        <p:nvSpPr>
          <p:cNvPr id="3" name="Content Placeholder 2"/>
          <p:cNvSpPr>
            <a:spLocks noGrp="1"/>
          </p:cNvSpPr>
          <p:nvPr>
            <p:ph idx="1"/>
          </p:nvPr>
        </p:nvSpPr>
        <p:spPr/>
        <p:txBody>
          <a:bodyPr>
            <a:normAutofit fontScale="92500" lnSpcReduction="10000"/>
          </a:bodyPr>
          <a:lstStyle/>
          <a:p>
            <a:pPr marL="0" lvl="0" indent="0">
              <a:buNone/>
            </a:pPr>
            <a:r>
              <a:rPr lang="en-AU" b="1" dirty="0"/>
              <a:t>In what circumstance is using a </a:t>
            </a:r>
            <a:r>
              <a:rPr lang="en-AU" b="1" i="1" u="sng" dirty="0"/>
              <a:t>fentanyl skin patch </a:t>
            </a:r>
            <a:r>
              <a:rPr lang="en-AU" b="1" dirty="0"/>
              <a:t>appropriate and safe? </a:t>
            </a:r>
            <a:endParaRPr lang="en-AU" dirty="0"/>
          </a:p>
          <a:p>
            <a:pPr marL="514350" lvl="0" indent="-514350">
              <a:buFont typeface="+mj-lt"/>
              <a:buAutoNum type="alphaLcParenR"/>
            </a:pPr>
            <a:r>
              <a:rPr lang="en-AU" dirty="0"/>
              <a:t>For patients who experience acute pain </a:t>
            </a:r>
          </a:p>
          <a:p>
            <a:pPr marL="514350" lvl="0" indent="-514350">
              <a:buFont typeface="+mj-lt"/>
              <a:buAutoNum type="alphaLcParenR"/>
            </a:pPr>
            <a:r>
              <a:rPr lang="en-AU" dirty="0"/>
              <a:t>For opioid-naïve patients with non-cancer pain </a:t>
            </a:r>
          </a:p>
          <a:p>
            <a:pPr marL="514350" lvl="0" indent="-514350">
              <a:buFont typeface="+mj-lt"/>
              <a:buAutoNum type="alphaLcParenR"/>
            </a:pPr>
            <a:r>
              <a:rPr lang="en-AU" dirty="0"/>
              <a:t>For patients who are opioid tolerant and have moderate- severe pain </a:t>
            </a:r>
          </a:p>
          <a:p>
            <a:pPr marL="514350" lvl="0" indent="-514350">
              <a:buFont typeface="+mj-lt"/>
              <a:buAutoNum type="alphaLcParenR"/>
            </a:pPr>
            <a:r>
              <a:rPr lang="en-AU" dirty="0"/>
              <a:t>For opioid-naïve patients with acute pain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21</a:t>
            </a:fld>
            <a:endParaRPr lang="en-AU" dirty="0"/>
          </a:p>
        </p:txBody>
      </p:sp>
    </p:spTree>
    <p:extLst>
      <p:ext uri="{BB962C8B-B14F-4D97-AF65-F5344CB8AC3E}">
        <p14:creationId xmlns:p14="http://schemas.microsoft.com/office/powerpoint/2010/main" val="155971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1 - </a:t>
            </a:r>
            <a:r>
              <a:rPr lang="en-AU" b="1" dirty="0" smtClean="0">
                <a:solidFill>
                  <a:srgbClr val="002060"/>
                </a:solidFill>
              </a:rPr>
              <a:t>Answer</a:t>
            </a:r>
            <a:endParaRPr lang="en-AU" dirty="0"/>
          </a:p>
        </p:txBody>
      </p:sp>
      <p:sp>
        <p:nvSpPr>
          <p:cNvPr id="3" name="Content Placeholder 2"/>
          <p:cNvSpPr>
            <a:spLocks noGrp="1"/>
          </p:cNvSpPr>
          <p:nvPr>
            <p:ph idx="1"/>
          </p:nvPr>
        </p:nvSpPr>
        <p:spPr/>
        <p:txBody>
          <a:bodyPr>
            <a:normAutofit fontScale="92500" lnSpcReduction="10000"/>
          </a:bodyPr>
          <a:lstStyle/>
          <a:p>
            <a:pPr marL="0" lvl="0" indent="0">
              <a:buNone/>
            </a:pPr>
            <a:r>
              <a:rPr lang="en-AU" b="1" dirty="0"/>
              <a:t>In what circumstance is using a </a:t>
            </a:r>
            <a:r>
              <a:rPr lang="en-AU" b="1" i="1" u="sng" dirty="0"/>
              <a:t>fentanyl skin patch </a:t>
            </a:r>
            <a:r>
              <a:rPr lang="en-AU" b="1" dirty="0"/>
              <a:t>appropriate and safe? </a:t>
            </a:r>
            <a:endParaRPr lang="en-AU" dirty="0"/>
          </a:p>
          <a:p>
            <a:pPr marL="514350" lvl="0" indent="-514350">
              <a:buFont typeface="+mj-lt"/>
              <a:buAutoNum type="alphaLcParenR"/>
            </a:pPr>
            <a:r>
              <a:rPr lang="en-AU" dirty="0" smtClean="0"/>
              <a:t>For </a:t>
            </a:r>
            <a:r>
              <a:rPr lang="en-AU" dirty="0"/>
              <a:t>patients who experience acute pain </a:t>
            </a:r>
          </a:p>
          <a:p>
            <a:pPr marL="514350" lvl="0" indent="-514350">
              <a:buFont typeface="+mj-lt"/>
              <a:buAutoNum type="alphaLcParenR"/>
            </a:pPr>
            <a:r>
              <a:rPr lang="en-AU" dirty="0"/>
              <a:t>For opioid-naïve patients with non-cancer pain </a:t>
            </a:r>
          </a:p>
          <a:p>
            <a:pPr marL="514350" lvl="0" indent="-514350">
              <a:buFont typeface="+mj-lt"/>
              <a:buAutoNum type="alphaLcParenR"/>
            </a:pPr>
            <a:r>
              <a:rPr lang="en-AU" b="1" dirty="0">
                <a:solidFill>
                  <a:srgbClr val="00B050"/>
                </a:solidFill>
              </a:rPr>
              <a:t>For patients who are opioid tolerant and have </a:t>
            </a:r>
            <a:r>
              <a:rPr lang="en-AU" b="1" dirty="0" smtClean="0">
                <a:solidFill>
                  <a:srgbClr val="00B050"/>
                </a:solidFill>
              </a:rPr>
              <a:t>moderate-severe cancer-related pain </a:t>
            </a:r>
            <a:endParaRPr lang="en-AU" b="1" dirty="0">
              <a:solidFill>
                <a:srgbClr val="00B050"/>
              </a:solidFill>
            </a:endParaRPr>
          </a:p>
          <a:p>
            <a:pPr marL="514350" lvl="0" indent="-514350">
              <a:buFont typeface="+mj-lt"/>
              <a:buAutoNum type="alphaLcParenR"/>
            </a:pPr>
            <a:r>
              <a:rPr lang="en-AU" dirty="0"/>
              <a:t>For opioid-naïve patients with acute pain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22</a:t>
            </a:fld>
            <a:endParaRPr lang="en-AU" dirty="0"/>
          </a:p>
        </p:txBody>
      </p:sp>
    </p:spTree>
    <p:extLst>
      <p:ext uri="{BB962C8B-B14F-4D97-AF65-F5344CB8AC3E}">
        <p14:creationId xmlns:p14="http://schemas.microsoft.com/office/powerpoint/2010/main" val="234097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2</a:t>
            </a:r>
            <a:endParaRPr lang="en-AU" dirty="0"/>
          </a:p>
        </p:txBody>
      </p:sp>
      <p:sp>
        <p:nvSpPr>
          <p:cNvPr id="3" name="Content Placeholder 2"/>
          <p:cNvSpPr>
            <a:spLocks noGrp="1"/>
          </p:cNvSpPr>
          <p:nvPr>
            <p:ph idx="1"/>
          </p:nvPr>
        </p:nvSpPr>
        <p:spPr>
          <a:xfrm>
            <a:off x="246993" y="1063625"/>
            <a:ext cx="8303172" cy="4079876"/>
          </a:xfrm>
        </p:spPr>
        <p:txBody>
          <a:bodyPr>
            <a:normAutofit fontScale="62500" lnSpcReduction="20000"/>
          </a:bodyPr>
          <a:lstStyle/>
          <a:p>
            <a:pPr marL="0" indent="0">
              <a:buNone/>
            </a:pPr>
            <a:r>
              <a:rPr lang="en-US" b="1" dirty="0" smtClean="0"/>
              <a:t>Which </a:t>
            </a:r>
            <a:r>
              <a:rPr lang="en-US" b="1" dirty="0"/>
              <a:t>two statements are correct in terms of frequency of application of each of these patches? </a:t>
            </a:r>
          </a:p>
          <a:p>
            <a:pPr marL="0" indent="0">
              <a:buNone/>
            </a:pPr>
            <a:r>
              <a:rPr lang="en-US" dirty="0" smtClean="0"/>
              <a:t>a. Statement </a:t>
            </a:r>
            <a:r>
              <a:rPr lang="en-US" dirty="0"/>
              <a:t>1: Fentanyl patch is to be applied every 3 days </a:t>
            </a:r>
          </a:p>
          <a:p>
            <a:pPr marL="0" indent="0">
              <a:buNone/>
            </a:pPr>
            <a:r>
              <a:rPr lang="en-US" dirty="0"/>
              <a:t>Statement 2: Buprenorphine patch is to be applied every 7 days </a:t>
            </a:r>
            <a:endParaRPr lang="en-US" dirty="0" smtClean="0"/>
          </a:p>
          <a:p>
            <a:pPr marL="0" indent="0">
              <a:buNone/>
            </a:pPr>
            <a:endParaRPr lang="en-US" dirty="0"/>
          </a:p>
          <a:p>
            <a:pPr marL="0" indent="0">
              <a:buNone/>
            </a:pPr>
            <a:r>
              <a:rPr lang="en-US" dirty="0" smtClean="0"/>
              <a:t>b. Statement </a:t>
            </a:r>
            <a:r>
              <a:rPr lang="en-US" dirty="0"/>
              <a:t>1: Fentanyl patch is to be applied every day </a:t>
            </a:r>
          </a:p>
          <a:p>
            <a:pPr marL="0" indent="0">
              <a:buNone/>
            </a:pPr>
            <a:r>
              <a:rPr lang="en-US" dirty="0"/>
              <a:t>Statement 2: Buprenorphine patch is to be applied every 7 days </a:t>
            </a:r>
            <a:endParaRPr lang="en-US" dirty="0" smtClean="0"/>
          </a:p>
          <a:p>
            <a:pPr marL="0" indent="0">
              <a:buNone/>
            </a:pPr>
            <a:endParaRPr lang="en-US" dirty="0"/>
          </a:p>
          <a:p>
            <a:pPr marL="0" indent="0">
              <a:buNone/>
            </a:pPr>
            <a:r>
              <a:rPr lang="en-US" dirty="0" smtClean="0"/>
              <a:t>c. Statement </a:t>
            </a:r>
            <a:r>
              <a:rPr lang="en-US" dirty="0"/>
              <a:t>1: Fentanyl patch is to be applied every 3 days </a:t>
            </a:r>
          </a:p>
          <a:p>
            <a:pPr marL="0" indent="0">
              <a:buNone/>
            </a:pPr>
            <a:r>
              <a:rPr lang="en-US" dirty="0"/>
              <a:t>Statement 2: Buprenorphine patch is to be applied </a:t>
            </a:r>
            <a:r>
              <a:rPr lang="en-US" dirty="0" smtClean="0"/>
              <a:t>everyday</a:t>
            </a:r>
          </a:p>
          <a:p>
            <a:pPr marL="0" indent="0">
              <a:buNone/>
            </a:pPr>
            <a:endParaRPr lang="en-US" dirty="0"/>
          </a:p>
          <a:p>
            <a:pPr marL="0" indent="0">
              <a:buNone/>
            </a:pPr>
            <a:r>
              <a:rPr lang="en-US" dirty="0" smtClean="0"/>
              <a:t>d. Statement </a:t>
            </a:r>
            <a:r>
              <a:rPr lang="en-US" dirty="0"/>
              <a:t>1: Fentanyl patch is to be applied every 7 days </a:t>
            </a:r>
          </a:p>
          <a:p>
            <a:pPr marL="0" indent="0">
              <a:buNone/>
            </a:pPr>
            <a:r>
              <a:rPr lang="en-US" dirty="0"/>
              <a:t>Statement 2: Buprenorphine patch is to be applied every 3 days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23</a:t>
            </a:fld>
            <a:endParaRPr lang="en-AU" dirty="0"/>
          </a:p>
        </p:txBody>
      </p:sp>
    </p:spTree>
    <p:extLst>
      <p:ext uri="{BB962C8B-B14F-4D97-AF65-F5344CB8AC3E}">
        <p14:creationId xmlns:p14="http://schemas.microsoft.com/office/powerpoint/2010/main" val="377889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2 </a:t>
            </a:r>
            <a:r>
              <a:rPr lang="en-AU" b="1" dirty="0">
                <a:solidFill>
                  <a:srgbClr val="002060"/>
                </a:solidFill>
              </a:rPr>
              <a:t>- Answers</a:t>
            </a:r>
            <a:endParaRPr lang="en-AU" dirty="0"/>
          </a:p>
        </p:txBody>
      </p:sp>
      <p:sp>
        <p:nvSpPr>
          <p:cNvPr id="3" name="Content Placeholder 2"/>
          <p:cNvSpPr>
            <a:spLocks noGrp="1"/>
          </p:cNvSpPr>
          <p:nvPr>
            <p:ph idx="1"/>
          </p:nvPr>
        </p:nvSpPr>
        <p:spPr>
          <a:xfrm>
            <a:off x="457200" y="1200156"/>
            <a:ext cx="8229600" cy="3805243"/>
          </a:xfrm>
        </p:spPr>
        <p:txBody>
          <a:bodyPr>
            <a:normAutofit fontScale="47500" lnSpcReduction="20000"/>
          </a:bodyPr>
          <a:lstStyle/>
          <a:p>
            <a:pPr marL="0" indent="0">
              <a:buNone/>
            </a:pPr>
            <a:r>
              <a:rPr lang="en-US" sz="6000" b="1" dirty="0"/>
              <a:t>Which two statements are correct in terms of frequency of application of each of these patches? </a:t>
            </a:r>
            <a:endParaRPr lang="en-US" sz="6000" b="1" dirty="0" smtClean="0"/>
          </a:p>
          <a:p>
            <a:pPr marL="0" indent="0">
              <a:buNone/>
            </a:pPr>
            <a:r>
              <a:rPr lang="en-US" sz="4200" b="1" dirty="0">
                <a:solidFill>
                  <a:srgbClr val="00B050"/>
                </a:solidFill>
              </a:rPr>
              <a:t>a. Statement 1: Fentanyl patch is to be applied every 3 days </a:t>
            </a:r>
          </a:p>
          <a:p>
            <a:pPr marL="0" indent="0">
              <a:buNone/>
            </a:pPr>
            <a:r>
              <a:rPr lang="en-US" sz="4200" b="1" dirty="0">
                <a:solidFill>
                  <a:srgbClr val="00B050"/>
                </a:solidFill>
              </a:rPr>
              <a:t>Statement 2: Buprenorphine patch is to be applied every 7 days </a:t>
            </a:r>
          </a:p>
          <a:p>
            <a:pPr marL="0" indent="0">
              <a:buNone/>
            </a:pPr>
            <a:endParaRPr lang="en-US" sz="4200" dirty="0"/>
          </a:p>
          <a:p>
            <a:pPr marL="0" indent="0">
              <a:buNone/>
            </a:pPr>
            <a:r>
              <a:rPr lang="en-US" sz="4200" dirty="0"/>
              <a:t>b. Statement 1: Fentanyl patch is to be applied every day </a:t>
            </a:r>
          </a:p>
          <a:p>
            <a:pPr marL="0" indent="0">
              <a:buNone/>
            </a:pPr>
            <a:r>
              <a:rPr lang="en-US" sz="4200" dirty="0"/>
              <a:t>Statement 2: Buprenorphine patch is to be applied every 7 days </a:t>
            </a:r>
          </a:p>
          <a:p>
            <a:pPr marL="0" indent="0">
              <a:buNone/>
            </a:pPr>
            <a:r>
              <a:rPr lang="en-US" sz="4200" dirty="0"/>
              <a:t>c. Statement 1: Fentanyl patch is to be applied every 3 days </a:t>
            </a:r>
          </a:p>
          <a:p>
            <a:pPr marL="0" indent="0">
              <a:buNone/>
            </a:pPr>
            <a:r>
              <a:rPr lang="en-US" sz="4200" dirty="0"/>
              <a:t>Statement 2: Buprenorphine patch is to be applied </a:t>
            </a:r>
            <a:r>
              <a:rPr lang="en-US" sz="4200" dirty="0" smtClean="0"/>
              <a:t>everyday</a:t>
            </a:r>
            <a:endParaRPr lang="en-US" sz="4200" dirty="0"/>
          </a:p>
          <a:p>
            <a:pPr marL="0" indent="0">
              <a:buNone/>
            </a:pPr>
            <a:r>
              <a:rPr lang="en-US" sz="4200" dirty="0"/>
              <a:t>d. Statement 1: Fentanyl patch is to be applied every 7 days </a:t>
            </a:r>
          </a:p>
          <a:p>
            <a:pPr marL="0" indent="0">
              <a:buNone/>
            </a:pPr>
            <a:r>
              <a:rPr lang="en-US" sz="4200" dirty="0"/>
              <a:t>Statement 2: Buprenorphine patch is to be applied every 3 days </a:t>
            </a:r>
          </a:p>
        </p:txBody>
      </p:sp>
      <p:sp>
        <p:nvSpPr>
          <p:cNvPr id="4" name="Slide Number Placeholder 3"/>
          <p:cNvSpPr>
            <a:spLocks noGrp="1"/>
          </p:cNvSpPr>
          <p:nvPr>
            <p:ph type="sldNum" sz="quarter" idx="12"/>
          </p:nvPr>
        </p:nvSpPr>
        <p:spPr/>
        <p:txBody>
          <a:bodyPr/>
          <a:lstStyle/>
          <a:p>
            <a:fld id="{E1E3D908-88FC-4E81-B051-0CD828DA29BA}" type="slidenum">
              <a:rPr lang="en-AU" smtClean="0"/>
              <a:t>24</a:t>
            </a:fld>
            <a:endParaRPr lang="en-AU" dirty="0"/>
          </a:p>
        </p:txBody>
      </p:sp>
    </p:spTree>
    <p:extLst>
      <p:ext uri="{BB962C8B-B14F-4D97-AF65-F5344CB8AC3E}">
        <p14:creationId xmlns:p14="http://schemas.microsoft.com/office/powerpoint/2010/main" val="339979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3</a:t>
            </a:r>
            <a:endParaRPr lang="en-AU" dirty="0"/>
          </a:p>
        </p:txBody>
      </p:sp>
      <p:sp>
        <p:nvSpPr>
          <p:cNvPr id="3" name="Content Placeholder 2"/>
          <p:cNvSpPr>
            <a:spLocks noGrp="1"/>
          </p:cNvSpPr>
          <p:nvPr>
            <p:ph idx="1"/>
          </p:nvPr>
        </p:nvSpPr>
        <p:spPr>
          <a:xfrm>
            <a:off x="457200" y="1200156"/>
            <a:ext cx="8229600" cy="3530606"/>
          </a:xfrm>
        </p:spPr>
        <p:txBody>
          <a:bodyPr>
            <a:normAutofit fontScale="85000" lnSpcReduction="10000"/>
          </a:bodyPr>
          <a:lstStyle/>
          <a:p>
            <a:pPr marL="0" indent="0">
              <a:buNone/>
            </a:pPr>
            <a:r>
              <a:rPr lang="en-US" b="1" dirty="0" smtClean="0"/>
              <a:t>Mr. </a:t>
            </a:r>
            <a:r>
              <a:rPr lang="en-US" b="1" dirty="0"/>
              <a:t>LM, who is in hospital for severe pain, has been prescribed fentanyl patches. This was initiated 3 days ago by Nurse A and today Nurse B has applied the next patch as per the dosing instructions. </a:t>
            </a:r>
            <a:r>
              <a:rPr lang="en-US" b="1" dirty="0" err="1"/>
              <a:t>Mr</a:t>
            </a:r>
            <a:r>
              <a:rPr lang="en-US" b="1" dirty="0"/>
              <a:t> LM appears excessively confused and sedated. </a:t>
            </a:r>
            <a:endParaRPr lang="en-US" b="1" dirty="0" smtClean="0"/>
          </a:p>
          <a:p>
            <a:pPr marL="0" indent="0">
              <a:buNone/>
            </a:pPr>
            <a:endParaRPr lang="en-US" b="1" dirty="0" smtClean="0"/>
          </a:p>
          <a:p>
            <a:pPr marL="0" indent="0">
              <a:buNone/>
            </a:pPr>
            <a:r>
              <a:rPr lang="en-US" b="1" dirty="0" smtClean="0"/>
              <a:t>What </a:t>
            </a:r>
            <a:r>
              <a:rPr lang="en-US" b="1" dirty="0"/>
              <a:t>are some of the reasons that may have contributed to this? </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25</a:t>
            </a:fld>
            <a:endParaRPr lang="en-AU" dirty="0"/>
          </a:p>
        </p:txBody>
      </p:sp>
    </p:spTree>
    <p:extLst>
      <p:ext uri="{BB962C8B-B14F-4D97-AF65-F5344CB8AC3E}">
        <p14:creationId xmlns:p14="http://schemas.microsoft.com/office/powerpoint/2010/main" val="232149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3 </a:t>
            </a:r>
            <a:r>
              <a:rPr lang="en-AU" b="1" dirty="0">
                <a:solidFill>
                  <a:srgbClr val="002060"/>
                </a:solidFill>
              </a:rPr>
              <a:t>- Answers</a:t>
            </a:r>
            <a:endParaRPr lang="en-AU" dirty="0"/>
          </a:p>
        </p:txBody>
      </p:sp>
      <p:sp>
        <p:nvSpPr>
          <p:cNvPr id="3" name="Content Placeholder 2"/>
          <p:cNvSpPr>
            <a:spLocks noGrp="1"/>
          </p:cNvSpPr>
          <p:nvPr>
            <p:ph idx="1"/>
          </p:nvPr>
        </p:nvSpPr>
        <p:spPr>
          <a:xfrm>
            <a:off x="457200" y="1200156"/>
            <a:ext cx="8229600" cy="3530606"/>
          </a:xfrm>
        </p:spPr>
        <p:txBody>
          <a:bodyPr>
            <a:normAutofit fontScale="70000" lnSpcReduction="20000"/>
          </a:bodyPr>
          <a:lstStyle/>
          <a:p>
            <a:pPr lvl="0"/>
            <a:r>
              <a:rPr lang="en-AU" dirty="0" smtClean="0">
                <a:solidFill>
                  <a:srgbClr val="00B050"/>
                </a:solidFill>
              </a:rPr>
              <a:t>Nurse </a:t>
            </a:r>
            <a:r>
              <a:rPr lang="en-AU" dirty="0">
                <a:solidFill>
                  <a:srgbClr val="00B050"/>
                </a:solidFill>
              </a:rPr>
              <a:t>B not removing the first patch thus resulting in excessive dosing </a:t>
            </a:r>
          </a:p>
          <a:p>
            <a:pPr lvl="0"/>
            <a:r>
              <a:rPr lang="en-AU" dirty="0">
                <a:solidFill>
                  <a:srgbClr val="00B050"/>
                </a:solidFill>
              </a:rPr>
              <a:t>Patches may have come into contact with a heat source </a:t>
            </a:r>
          </a:p>
          <a:p>
            <a:pPr lvl="0"/>
            <a:r>
              <a:rPr lang="en-AU" dirty="0">
                <a:solidFill>
                  <a:srgbClr val="00B050"/>
                </a:solidFill>
              </a:rPr>
              <a:t>Other sedating and or opioid medicines have been given (interactions with non-opioid drugs can strongly influence opioid pharmacokinetics.)</a:t>
            </a:r>
          </a:p>
          <a:p>
            <a:pPr lvl="0"/>
            <a:r>
              <a:rPr lang="en-AU" dirty="0">
                <a:solidFill>
                  <a:srgbClr val="00B050"/>
                </a:solidFill>
              </a:rPr>
              <a:t>Dose of fentanyl patch is too high for </a:t>
            </a:r>
            <a:r>
              <a:rPr lang="en-AU" dirty="0" smtClean="0">
                <a:solidFill>
                  <a:srgbClr val="00B050"/>
                </a:solidFill>
              </a:rPr>
              <a:t>Mr. </a:t>
            </a:r>
            <a:r>
              <a:rPr lang="en-AU" dirty="0">
                <a:solidFill>
                  <a:srgbClr val="00B050"/>
                </a:solidFill>
              </a:rPr>
              <a:t>LM</a:t>
            </a:r>
          </a:p>
          <a:p>
            <a:pPr lvl="0"/>
            <a:r>
              <a:rPr lang="en-AU" dirty="0">
                <a:solidFill>
                  <a:srgbClr val="00B050"/>
                </a:solidFill>
              </a:rPr>
              <a:t>Other explanations may be possible including change in the clinical status of the patient (e.g. hypotension, shock - reduced blood volume increases hypotensive risk and increases the risk of respiratory depression</a:t>
            </a:r>
            <a:r>
              <a:rPr lang="en-AU" dirty="0" smtClean="0">
                <a:solidFill>
                  <a:srgbClr val="00B050"/>
                </a:solidFill>
              </a:rPr>
              <a:t>).</a:t>
            </a:r>
            <a:endParaRPr lang="en-AU" dirty="0">
              <a:solidFill>
                <a:srgbClr val="00B050"/>
              </a:solidFill>
            </a:endParaRP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26</a:t>
            </a:fld>
            <a:endParaRPr lang="en-AU" dirty="0"/>
          </a:p>
        </p:txBody>
      </p:sp>
    </p:spTree>
    <p:extLst>
      <p:ext uri="{BB962C8B-B14F-4D97-AF65-F5344CB8AC3E}">
        <p14:creationId xmlns:p14="http://schemas.microsoft.com/office/powerpoint/2010/main" val="64736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4</a:t>
            </a:r>
            <a:endParaRPr lang="en-AU" dirty="0"/>
          </a:p>
        </p:txBody>
      </p:sp>
      <p:sp>
        <p:nvSpPr>
          <p:cNvPr id="3" name="Content Placeholder 2"/>
          <p:cNvSpPr>
            <a:spLocks noGrp="1"/>
          </p:cNvSpPr>
          <p:nvPr>
            <p:ph idx="1"/>
          </p:nvPr>
        </p:nvSpPr>
        <p:spPr>
          <a:xfrm>
            <a:off x="457200" y="1200156"/>
            <a:ext cx="8229600" cy="3530606"/>
          </a:xfrm>
        </p:spPr>
        <p:txBody>
          <a:bodyPr>
            <a:normAutofit fontScale="62500" lnSpcReduction="20000"/>
          </a:bodyPr>
          <a:lstStyle/>
          <a:p>
            <a:pPr marL="0" indent="0">
              <a:buNone/>
            </a:pPr>
            <a:r>
              <a:rPr lang="en-AU" b="1" dirty="0"/>
              <a:t>Mrs KC, a 78 year old female who has swallowing difficulties, was prescribed 15 microgram/hour buprenorphine patches for her pain. The nurse realised there were only 5 microgram/hour and 10 microgram/hour patches left on the wards. What is the most appropriate course of action</a:t>
            </a:r>
            <a:r>
              <a:rPr lang="en-AU" b="1" dirty="0" smtClean="0"/>
              <a:t>?</a:t>
            </a:r>
          </a:p>
          <a:p>
            <a:pPr marL="514350" lvl="0" indent="-514350">
              <a:buFont typeface="+mj-lt"/>
              <a:buAutoNum type="alphaLcParenR"/>
            </a:pPr>
            <a:r>
              <a:rPr lang="en-AU" dirty="0"/>
              <a:t>Cut the 10microgram/hour patch in half and apply that with another 10microgram/ hour patch. </a:t>
            </a:r>
          </a:p>
          <a:p>
            <a:pPr marL="514350" lvl="0" indent="-514350">
              <a:buFont typeface="+mj-lt"/>
              <a:buAutoNum type="alphaLcParenR"/>
            </a:pPr>
            <a:r>
              <a:rPr lang="en-AU" dirty="0"/>
              <a:t>Order the 15 microgram/hour patches from the pharmacy department and either pick it up in pharmacy or get it delivered to the ward. </a:t>
            </a:r>
          </a:p>
          <a:p>
            <a:pPr marL="514350" lvl="0" indent="-514350">
              <a:buFont typeface="+mj-lt"/>
              <a:buAutoNum type="alphaLcParenR"/>
            </a:pPr>
            <a:r>
              <a:rPr lang="en-AU" dirty="0"/>
              <a:t>Apply both the 10 microgram/hour patch and the 5 microgram/hour patch simultaneously. </a:t>
            </a:r>
          </a:p>
          <a:p>
            <a:pPr marL="514350" lvl="0" indent="-514350">
              <a:buFont typeface="+mj-lt"/>
              <a:buAutoNum type="alphaLcParenR"/>
            </a:pPr>
            <a:r>
              <a:rPr lang="en-AU" dirty="0"/>
              <a:t>Apply either the 5 microgram/hour patch or the 10 microgram/ hour patch. </a:t>
            </a:r>
            <a:r>
              <a:rPr lang="en-AU" b="1" dirty="0" smtClean="0"/>
              <a:t> </a:t>
            </a: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27</a:t>
            </a:fld>
            <a:endParaRPr lang="en-AU" dirty="0"/>
          </a:p>
        </p:txBody>
      </p:sp>
    </p:spTree>
    <p:extLst>
      <p:ext uri="{BB962C8B-B14F-4D97-AF65-F5344CB8AC3E}">
        <p14:creationId xmlns:p14="http://schemas.microsoft.com/office/powerpoint/2010/main" val="86511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4</a:t>
            </a:r>
            <a:r>
              <a:rPr lang="en-AU" b="1" dirty="0" smtClean="0">
                <a:solidFill>
                  <a:srgbClr val="002060"/>
                </a:solidFill>
              </a:rPr>
              <a:t> </a:t>
            </a:r>
            <a:r>
              <a:rPr lang="en-AU" b="1" dirty="0">
                <a:solidFill>
                  <a:srgbClr val="002060"/>
                </a:solidFill>
              </a:rPr>
              <a:t>- </a:t>
            </a:r>
            <a:r>
              <a:rPr lang="en-AU" b="1" dirty="0" smtClean="0">
                <a:solidFill>
                  <a:srgbClr val="002060"/>
                </a:solidFill>
              </a:rPr>
              <a:t>Answer</a:t>
            </a:r>
            <a:endParaRPr lang="en-AU" dirty="0"/>
          </a:p>
        </p:txBody>
      </p:sp>
      <p:sp>
        <p:nvSpPr>
          <p:cNvPr id="3" name="Content Placeholder 2"/>
          <p:cNvSpPr>
            <a:spLocks noGrp="1"/>
          </p:cNvSpPr>
          <p:nvPr>
            <p:ph idx="1"/>
          </p:nvPr>
        </p:nvSpPr>
        <p:spPr/>
        <p:txBody>
          <a:bodyPr>
            <a:normAutofit fontScale="62500" lnSpcReduction="20000"/>
          </a:bodyPr>
          <a:lstStyle/>
          <a:p>
            <a:pPr marL="0" indent="0">
              <a:buNone/>
            </a:pPr>
            <a:r>
              <a:rPr lang="en-AU" b="1" dirty="0"/>
              <a:t>Mrs KC, a 78 year old female who has swallowing difficulties, was prescribed 15 microgram/hour buprenorphine patches for her pain. The nurse realised there were only 5 microgram/hour and 10 microgram/hour patches left on the wards. What is the most appropriate course of action?</a:t>
            </a:r>
          </a:p>
          <a:p>
            <a:pPr marL="514350" lvl="0" indent="-514350">
              <a:buFont typeface="+mj-lt"/>
              <a:buAutoNum type="alphaLcParenR"/>
            </a:pPr>
            <a:r>
              <a:rPr lang="en-AU" dirty="0" smtClean="0"/>
              <a:t>Cut the 10microgram/hour patch in half and apply that with another 10microgram/ hour patch. </a:t>
            </a:r>
          </a:p>
          <a:p>
            <a:pPr marL="514350" lvl="0" indent="-514350">
              <a:buFont typeface="+mj-lt"/>
              <a:buAutoNum type="alphaLcParenR"/>
            </a:pPr>
            <a:r>
              <a:rPr lang="en-AU" b="1" dirty="0" smtClean="0">
                <a:solidFill>
                  <a:srgbClr val="00B050"/>
                </a:solidFill>
              </a:rPr>
              <a:t>Order </a:t>
            </a:r>
            <a:r>
              <a:rPr lang="en-AU" b="1" dirty="0">
                <a:solidFill>
                  <a:srgbClr val="00B050"/>
                </a:solidFill>
              </a:rPr>
              <a:t>the 15 microgram/hour patches from the pharmacy department and either pick it up in pharmacy or get it delivered to the ward. </a:t>
            </a:r>
          </a:p>
          <a:p>
            <a:pPr marL="514350" lvl="0" indent="-514350">
              <a:buFont typeface="+mj-lt"/>
              <a:buAutoNum type="alphaLcParenR"/>
            </a:pPr>
            <a:r>
              <a:rPr lang="en-AU" dirty="0" smtClean="0"/>
              <a:t>Apply both the 10 microgram/hour patch and the 5 microgram/hour patch simultaneously. </a:t>
            </a:r>
          </a:p>
          <a:p>
            <a:pPr marL="514350" lvl="0" indent="-514350">
              <a:buFont typeface="+mj-lt"/>
              <a:buAutoNum type="alphaLcParenR"/>
            </a:pPr>
            <a:r>
              <a:rPr lang="en-AU" dirty="0" smtClean="0"/>
              <a:t>Apply either the 5 microgram/hour patch or the 10 microgram/ hour patch. </a:t>
            </a:r>
            <a:r>
              <a:rPr lang="en-AU" b="1" dirty="0" smtClean="0"/>
              <a:t> </a:t>
            </a:r>
            <a:endParaRPr lang="en-AU" dirty="0" smtClean="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28</a:t>
            </a:fld>
            <a:endParaRPr lang="en-AU" dirty="0"/>
          </a:p>
        </p:txBody>
      </p:sp>
    </p:spTree>
    <p:extLst>
      <p:ext uri="{BB962C8B-B14F-4D97-AF65-F5344CB8AC3E}">
        <p14:creationId xmlns:p14="http://schemas.microsoft.com/office/powerpoint/2010/main" val="126672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Question </a:t>
            </a:r>
            <a:r>
              <a:rPr lang="en-AU" b="1" dirty="0" smtClean="0">
                <a:solidFill>
                  <a:srgbClr val="002060"/>
                </a:solidFill>
                <a:latin typeface="Calibri" panose="020F0502020204030204" pitchFamily="34" charset="0"/>
              </a:rPr>
              <a:t>5.1</a:t>
            </a:r>
            <a:endParaRPr lang="en-AU" dirty="0"/>
          </a:p>
        </p:txBody>
      </p:sp>
      <p:sp>
        <p:nvSpPr>
          <p:cNvPr id="3" name="Content Placeholder 2"/>
          <p:cNvSpPr>
            <a:spLocks noGrp="1"/>
          </p:cNvSpPr>
          <p:nvPr>
            <p:ph idx="1"/>
          </p:nvPr>
        </p:nvSpPr>
        <p:spPr/>
        <p:txBody>
          <a:bodyPr>
            <a:normAutofit fontScale="70000" lnSpcReduction="20000"/>
          </a:bodyPr>
          <a:lstStyle/>
          <a:p>
            <a:pPr marL="0" lvl="1" indent="0">
              <a:buNone/>
            </a:pPr>
            <a:r>
              <a:rPr lang="en-AU" b="1" dirty="0"/>
              <a:t>Mr. JK has been taking 60 mg of controlled release (CR) morphine ONCE every 24 hours for the last few months for chronic non-cancer pain. He is admitted to the hospital for intractable nausea and vomiting and needs a change in opioid route of administration. He is unable to have parenteral morphine due to previous adverse effects and poor vein access. The team decides that they will switch him to fentanyl patches. What strength of the fentanyl patch should Mr JK be prescribed initially</a:t>
            </a:r>
            <a:r>
              <a:rPr lang="en-AU" b="1" dirty="0" smtClean="0"/>
              <a:t>?</a:t>
            </a:r>
            <a:endParaRPr lang="en-AU" sz="4000" dirty="0"/>
          </a:p>
          <a:p>
            <a:pPr marL="514350" lvl="0" indent="-514350">
              <a:buFont typeface="+mj-lt"/>
              <a:buAutoNum type="alphaLcParenR"/>
            </a:pPr>
            <a:r>
              <a:rPr lang="en-AU" dirty="0"/>
              <a:t>12 micrograms/hour</a:t>
            </a:r>
          </a:p>
          <a:p>
            <a:pPr marL="514350" lvl="0" indent="-514350">
              <a:buFont typeface="+mj-lt"/>
              <a:buAutoNum type="alphaLcParenR"/>
            </a:pPr>
            <a:r>
              <a:rPr lang="en-AU" dirty="0"/>
              <a:t>50 micrograms/hour</a:t>
            </a:r>
          </a:p>
          <a:p>
            <a:pPr marL="514350" lvl="0" indent="-514350">
              <a:buFont typeface="+mj-lt"/>
              <a:buAutoNum type="alphaLcParenR"/>
            </a:pPr>
            <a:r>
              <a:rPr lang="en-AU" dirty="0"/>
              <a:t>75 micrograms/hour</a:t>
            </a:r>
          </a:p>
          <a:p>
            <a:pPr marL="514350" lvl="0" indent="-514350">
              <a:buFont typeface="+mj-lt"/>
              <a:buAutoNum type="alphaLcParenR"/>
            </a:pPr>
            <a:r>
              <a:rPr lang="en-AU" dirty="0"/>
              <a:t>100 micrograms/hour</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29</a:t>
            </a:fld>
            <a:endParaRPr lang="en-AU" dirty="0"/>
          </a:p>
        </p:txBody>
      </p:sp>
    </p:spTree>
    <p:extLst>
      <p:ext uri="{BB962C8B-B14F-4D97-AF65-F5344CB8AC3E}">
        <p14:creationId xmlns:p14="http://schemas.microsoft.com/office/powerpoint/2010/main" val="364655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309AF0-EB43-48FF-A469-732F5699B8E9}" type="slidenum">
              <a:rPr lang="en-AU" smtClean="0"/>
              <a:t>3</a:t>
            </a:fld>
            <a:endParaRPr lang="en-AU" dirty="0"/>
          </a:p>
        </p:txBody>
      </p:sp>
      <p:sp>
        <p:nvSpPr>
          <p:cNvPr id="2" name="TextBox 1"/>
          <p:cNvSpPr txBox="1"/>
          <p:nvPr/>
        </p:nvSpPr>
        <p:spPr>
          <a:xfrm>
            <a:off x="235744" y="264319"/>
            <a:ext cx="3624376" cy="1938992"/>
          </a:xfrm>
          <a:prstGeom prst="rect">
            <a:avLst/>
          </a:prstGeom>
          <a:noFill/>
        </p:spPr>
        <p:txBody>
          <a:bodyPr vert="horz" wrap="square" rtlCol="0">
            <a:spAutoFit/>
          </a:bodyPr>
          <a:lstStyle/>
          <a:p>
            <a:pPr algn="ctr"/>
            <a:r>
              <a:rPr lang="en-AU" sz="4000" b="1" dirty="0" smtClean="0">
                <a:solidFill>
                  <a:srgbClr val="002060"/>
                </a:solidFill>
              </a:rPr>
              <a:t>Opioid Skin Patches Advisory</a:t>
            </a:r>
            <a:endParaRPr lang="en-AU" sz="4000" b="1" dirty="0">
              <a:solidFill>
                <a:srgbClr val="002060"/>
              </a:solidFill>
            </a:endParaRPr>
          </a:p>
        </p:txBody>
      </p:sp>
      <p:pic>
        <p:nvPicPr>
          <p:cNvPr id="5" name="Picture 4"/>
          <p:cNvPicPr>
            <a:picLocks noChangeAspect="1"/>
          </p:cNvPicPr>
          <p:nvPr/>
        </p:nvPicPr>
        <p:blipFill>
          <a:blip r:embed="rId3"/>
          <a:stretch>
            <a:fillRect/>
          </a:stretch>
        </p:blipFill>
        <p:spPr>
          <a:xfrm>
            <a:off x="4193317" y="0"/>
            <a:ext cx="3988837" cy="5143500"/>
          </a:xfrm>
          <a:prstGeom prst="rect">
            <a:avLst/>
          </a:prstGeom>
        </p:spPr>
      </p:pic>
    </p:spTree>
    <p:extLst>
      <p:ext uri="{BB962C8B-B14F-4D97-AF65-F5344CB8AC3E}">
        <p14:creationId xmlns:p14="http://schemas.microsoft.com/office/powerpoint/2010/main" val="97297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309AF0-EB43-48FF-A469-732F5699B8E9}" type="slidenum">
              <a:rPr lang="en-AU" smtClean="0"/>
              <a:t>30</a:t>
            </a:fld>
            <a:endParaRPr lang="en-AU" dirty="0"/>
          </a:p>
        </p:txBody>
      </p:sp>
      <p:sp>
        <p:nvSpPr>
          <p:cNvPr id="9" name="Title 1"/>
          <p:cNvSpPr txBox="1">
            <a:spLocks/>
          </p:cNvSpPr>
          <p:nvPr/>
        </p:nvSpPr>
        <p:spPr>
          <a:xfrm>
            <a:off x="462455" y="75652"/>
            <a:ext cx="8229600" cy="857250"/>
          </a:xfrm>
          <a:prstGeom prst="rect">
            <a:avLst/>
          </a:prstGeom>
        </p:spPr>
        <p:txBody>
          <a:bodyPr vert="horz" lIns="91440" tIns="45720" rIns="91440" bIns="45720" rtlCol="0" anchor="ctr">
            <a:normAutofit/>
          </a:bodyPr>
          <a:lstStyle>
            <a:lvl1pPr algn="ctr" defTabSz="914355" rtl="0" eaLnBrk="1" latinLnBrk="0" hangingPunct="1">
              <a:spcBef>
                <a:spcPct val="0"/>
              </a:spcBef>
              <a:buNone/>
              <a:defRPr sz="4400" kern="1200">
                <a:solidFill>
                  <a:schemeClr val="tx1"/>
                </a:solidFill>
                <a:latin typeface="+mj-lt"/>
                <a:ea typeface="+mj-ea"/>
                <a:cs typeface="+mj-cs"/>
              </a:defRPr>
            </a:lvl1pPr>
          </a:lstStyle>
          <a:p>
            <a:pPr marL="0" marR="0" lvl="0" indent="0" defTabSz="914355"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smtClean="0">
                <a:ln>
                  <a:noFill/>
                </a:ln>
                <a:solidFill>
                  <a:srgbClr val="002060"/>
                </a:solidFill>
                <a:effectLst/>
                <a:uLnTx/>
                <a:uFillTx/>
                <a:latin typeface="Calibri"/>
                <a:ea typeface="+mj-ea"/>
                <a:cs typeface="+mj-cs"/>
              </a:rPr>
              <a:t>Quiz Question 5.1 - Answer</a:t>
            </a:r>
            <a:endParaRPr kumimoji="0" lang="en-AU"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0" name="Content Placeholder 2"/>
          <p:cNvSpPr>
            <a:spLocks noGrp="1"/>
          </p:cNvSpPr>
          <p:nvPr>
            <p:ph idx="1"/>
          </p:nvPr>
        </p:nvSpPr>
        <p:spPr>
          <a:xfrm>
            <a:off x="246993" y="1063625"/>
            <a:ext cx="8739352" cy="3941774"/>
          </a:xfrm>
        </p:spPr>
        <p:txBody>
          <a:bodyPr>
            <a:normAutofit/>
          </a:bodyPr>
          <a:lstStyle/>
          <a:p>
            <a:pPr marL="0" indent="0">
              <a:buNone/>
            </a:pPr>
            <a:r>
              <a:rPr lang="en-AU" sz="2000" b="1" dirty="0" smtClean="0">
                <a:solidFill>
                  <a:srgbClr val="00B050"/>
                </a:solidFill>
              </a:rPr>
              <a:t>Answer: a</a:t>
            </a:r>
            <a:r>
              <a:rPr lang="en-AU" sz="2000" b="1" dirty="0">
                <a:solidFill>
                  <a:srgbClr val="00B050"/>
                </a:solidFill>
              </a:rPr>
              <a:t>. 12 micrograms/hour</a:t>
            </a:r>
          </a:p>
          <a:p>
            <a:pPr marL="0" lvl="0" indent="0">
              <a:lnSpc>
                <a:spcPct val="100000"/>
              </a:lnSpc>
              <a:spcBef>
                <a:spcPts val="0"/>
              </a:spcBef>
              <a:buNone/>
            </a:pPr>
            <a:endParaRPr lang="en-AU" sz="500" dirty="0" smtClean="0"/>
          </a:p>
          <a:p>
            <a:pPr lvl="0"/>
            <a:r>
              <a:rPr lang="en-AU" sz="1400" dirty="0" smtClean="0"/>
              <a:t>For </a:t>
            </a:r>
            <a:r>
              <a:rPr lang="en-AU" sz="1400" dirty="0"/>
              <a:t>this scenario, converting from oral morphine to fentanyl patch, it is recommended that clinicians consult the product information (PI) for dose conversion tables.</a:t>
            </a:r>
            <a:endParaRPr lang="en-AU" sz="1800" dirty="0"/>
          </a:p>
          <a:p>
            <a:pPr marL="536575" lvl="1" indent="-200025"/>
            <a:r>
              <a:rPr lang="en-AU" sz="1400" dirty="0"/>
              <a:t>Note that the PI recommends different dosing recommendations for cancer vs non-cancer pain patients. </a:t>
            </a:r>
            <a:endParaRPr lang="en-AU" sz="1800" dirty="0"/>
          </a:p>
          <a:p>
            <a:pPr marL="536575" lvl="1" indent="-200025"/>
            <a:r>
              <a:rPr lang="en-AU" sz="1400" dirty="0"/>
              <a:t>Clinicians must not use these dose conversion tables to convert in the other direction, i.e. from fentanyl patch to other opioid therapies because the product information conversion from oral morphine to fentanyl patch is conservative. Use of the table conversion to other analgesic therapies can overestimate the dose of the new agent and may lead to </a:t>
            </a:r>
            <a:r>
              <a:rPr lang="en-AU" sz="1400" dirty="0" err="1"/>
              <a:t>overdosage</a:t>
            </a:r>
            <a:r>
              <a:rPr lang="en-AU" sz="1400" dirty="0"/>
              <a:t> of the new analgesic agent</a:t>
            </a:r>
            <a:r>
              <a:rPr lang="en-AU" sz="1400" dirty="0" smtClean="0"/>
              <a:t>.</a:t>
            </a:r>
          </a:p>
          <a:p>
            <a:pPr lvl="1"/>
            <a:endParaRPr lang="en-AU" sz="1800" dirty="0"/>
          </a:p>
          <a:p>
            <a:pPr lvl="0"/>
            <a:r>
              <a:rPr lang="en-AU" sz="1400" dirty="0"/>
              <a:t>T</a:t>
            </a:r>
            <a:r>
              <a:rPr lang="en-AU" sz="1400" dirty="0" smtClean="0"/>
              <a:t>he </a:t>
            </a:r>
            <a:r>
              <a:rPr lang="en-AU" sz="1400" dirty="0"/>
              <a:t>answer can also be obtained by using an opioid </a:t>
            </a:r>
            <a:r>
              <a:rPr lang="en-AU" sz="1400" dirty="0" err="1"/>
              <a:t>equianalgesic</a:t>
            </a:r>
            <a:r>
              <a:rPr lang="en-AU" sz="1400" dirty="0"/>
              <a:t> </a:t>
            </a:r>
            <a:r>
              <a:rPr lang="en-AU" sz="1400" u="sng" dirty="0">
                <a:hlinkClick r:id="rId3"/>
              </a:rPr>
              <a:t>calculator</a:t>
            </a:r>
            <a:r>
              <a:rPr lang="en-AU" sz="1400" dirty="0"/>
              <a:t> developed by the Faculty of Pain Medicine, Australian and New Zealand College of Anaesthetists (FPM ANZCA). </a:t>
            </a:r>
            <a:endParaRPr lang="en-AU" sz="1800" dirty="0"/>
          </a:p>
          <a:p>
            <a:pPr lvl="0"/>
            <a:r>
              <a:rPr lang="en-AU" sz="1400" dirty="0"/>
              <a:t>All opioid dose conversions whether from the PI or a calculator app are approximate.</a:t>
            </a:r>
            <a:endParaRPr lang="en-AU" sz="1800" dirty="0"/>
          </a:p>
          <a:p>
            <a:pPr marL="536575" lvl="1" indent="-173038"/>
            <a:r>
              <a:rPr lang="en-AU" sz="1400" dirty="0"/>
              <a:t>Patients should be monitored closely so that the dose can be adjusted if necessary and breakthrough pain relief </a:t>
            </a:r>
            <a:r>
              <a:rPr lang="en-AU" sz="1400" dirty="0" smtClean="0"/>
              <a:t>should be available and offered </a:t>
            </a:r>
            <a:r>
              <a:rPr lang="en-AU" sz="1400" dirty="0"/>
              <a:t>as needed. </a:t>
            </a:r>
            <a:endParaRPr lang="en-AU" sz="1800" dirty="0"/>
          </a:p>
          <a:p>
            <a:pPr marL="536575" lvl="1" indent="-173038"/>
            <a:r>
              <a:rPr lang="en-AU" sz="1400" dirty="0"/>
              <a:t>Final calculated doses may have to be rounded up or down to fit in with the preparations available</a:t>
            </a:r>
            <a:r>
              <a:rPr lang="en-AU" sz="1400" dirty="0" smtClean="0"/>
              <a:t>.</a:t>
            </a:r>
            <a:endParaRPr lang="en-AU" sz="1800" dirty="0"/>
          </a:p>
        </p:txBody>
      </p:sp>
    </p:spTree>
    <p:extLst>
      <p:ext uri="{BB962C8B-B14F-4D97-AF65-F5344CB8AC3E}">
        <p14:creationId xmlns:p14="http://schemas.microsoft.com/office/powerpoint/2010/main" val="417340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latin typeface="Calibri" panose="020F0502020204030204" pitchFamily="34" charset="0"/>
              </a:rPr>
              <a:t>Quiz </a:t>
            </a:r>
            <a:r>
              <a:rPr lang="en-AU" b="1" dirty="0" smtClean="0">
                <a:solidFill>
                  <a:srgbClr val="002060"/>
                </a:solidFill>
                <a:latin typeface="Calibri" panose="020F0502020204030204" pitchFamily="34" charset="0"/>
              </a:rPr>
              <a:t>Question 5.2 </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b="1" dirty="0"/>
              <a:t>Mr JK’s last dose of CR morphine was at 8am. It is now 5pm. When should the fentanyl patch be applied?</a:t>
            </a:r>
          </a:p>
          <a:p>
            <a:pPr marL="514350" lvl="0" indent="-514350">
              <a:buFont typeface="+mj-lt"/>
              <a:buAutoNum type="alphaLcParenR"/>
            </a:pPr>
            <a:r>
              <a:rPr lang="en-AU" dirty="0"/>
              <a:t>As soon as possible, at 5pm</a:t>
            </a:r>
          </a:p>
          <a:p>
            <a:pPr marL="514350" lvl="0" indent="-514350">
              <a:buFont typeface="+mj-lt"/>
              <a:buAutoNum type="alphaLcParenR"/>
            </a:pPr>
            <a:r>
              <a:rPr lang="en-AU" dirty="0"/>
              <a:t>At 8am the next day</a:t>
            </a:r>
          </a:p>
          <a:p>
            <a:pPr marL="514350" lvl="0" indent="-514350">
              <a:buFont typeface="+mj-lt"/>
              <a:buAutoNum type="alphaLcParenR"/>
            </a:pPr>
            <a:r>
              <a:rPr lang="en-AU" dirty="0"/>
              <a:t>At 8pm</a:t>
            </a:r>
          </a:p>
          <a:p>
            <a:pPr marL="514350" lvl="0" indent="-514350">
              <a:buFont typeface="+mj-lt"/>
              <a:buAutoNum type="alphaLcParenR"/>
            </a:pPr>
            <a:r>
              <a:rPr lang="en-AU" dirty="0"/>
              <a:t>At dinner time</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31</a:t>
            </a:fld>
            <a:endParaRPr lang="en-AU" dirty="0"/>
          </a:p>
        </p:txBody>
      </p:sp>
    </p:spTree>
    <p:extLst>
      <p:ext uri="{BB962C8B-B14F-4D97-AF65-F5344CB8AC3E}">
        <p14:creationId xmlns:p14="http://schemas.microsoft.com/office/powerpoint/2010/main" val="96135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Quiz Question </a:t>
            </a:r>
            <a:r>
              <a:rPr lang="en-AU" b="1" dirty="0" smtClean="0">
                <a:solidFill>
                  <a:srgbClr val="002060"/>
                </a:solidFill>
              </a:rPr>
              <a:t>5.2 </a:t>
            </a:r>
            <a:r>
              <a:rPr lang="en-AU" b="1" dirty="0">
                <a:solidFill>
                  <a:srgbClr val="002060"/>
                </a:solidFill>
              </a:rPr>
              <a:t>- </a:t>
            </a:r>
            <a:r>
              <a:rPr lang="en-AU" b="1" dirty="0" smtClean="0">
                <a:solidFill>
                  <a:srgbClr val="002060"/>
                </a:solidFill>
              </a:rPr>
              <a:t>Answer</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32</a:t>
            </a:fld>
            <a:endParaRPr lang="en-AU" dirty="0"/>
          </a:p>
        </p:txBody>
      </p:sp>
      <p:sp>
        <p:nvSpPr>
          <p:cNvPr id="5" name="Content Placeholder 2"/>
          <p:cNvSpPr>
            <a:spLocks noGrp="1"/>
          </p:cNvSpPr>
          <p:nvPr>
            <p:ph idx="1"/>
          </p:nvPr>
        </p:nvSpPr>
        <p:spPr>
          <a:xfrm>
            <a:off x="457200" y="1200157"/>
            <a:ext cx="8229600" cy="2959468"/>
          </a:xfrm>
        </p:spPr>
        <p:txBody>
          <a:bodyPr>
            <a:normAutofit fontScale="77500" lnSpcReduction="20000"/>
          </a:bodyPr>
          <a:lstStyle/>
          <a:p>
            <a:pPr marL="0" indent="0">
              <a:buNone/>
            </a:pPr>
            <a:r>
              <a:rPr lang="en-AU" b="1" dirty="0"/>
              <a:t>Mr JK’s last dose of CR morphine was at 8am. It is now 5pm. When should the fentanyl patch be applied?</a:t>
            </a:r>
          </a:p>
          <a:p>
            <a:pPr marL="514350" lvl="0" indent="-514350">
              <a:buFont typeface="+mj-lt"/>
              <a:buAutoNum type="alphaLcParenR"/>
            </a:pPr>
            <a:r>
              <a:rPr lang="en-AU" dirty="0"/>
              <a:t>As soon as possible, at 5pm</a:t>
            </a:r>
          </a:p>
          <a:p>
            <a:pPr marL="514350" lvl="0" indent="-514350">
              <a:buFont typeface="+mj-lt"/>
              <a:buAutoNum type="alphaLcParenR"/>
            </a:pPr>
            <a:r>
              <a:rPr lang="en-AU" dirty="0"/>
              <a:t>At 8am the next day</a:t>
            </a:r>
          </a:p>
          <a:p>
            <a:pPr marL="514350" lvl="0" indent="-514350">
              <a:buFont typeface="+mj-lt"/>
              <a:buAutoNum type="alphaLcParenR"/>
            </a:pPr>
            <a:r>
              <a:rPr lang="en-AU" b="1" dirty="0" smtClean="0">
                <a:solidFill>
                  <a:srgbClr val="00B050"/>
                </a:solidFill>
              </a:rPr>
              <a:t>At 8pm - </a:t>
            </a:r>
            <a:r>
              <a:rPr lang="en-US" b="1" dirty="0">
                <a:solidFill>
                  <a:srgbClr val="00B050"/>
                </a:solidFill>
              </a:rPr>
              <a:t>When switching from an oral opioid, apply the first fentanyl </a:t>
            </a:r>
            <a:r>
              <a:rPr lang="en-US" b="1" dirty="0" smtClean="0">
                <a:solidFill>
                  <a:srgbClr val="00B050"/>
                </a:solidFill>
              </a:rPr>
              <a:t>patch 12</a:t>
            </a:r>
            <a:r>
              <a:rPr lang="en-US" b="1" dirty="0">
                <a:solidFill>
                  <a:srgbClr val="00B050"/>
                </a:solidFill>
              </a:rPr>
              <a:t> hours after the last dose of a 24‑hour controlled release </a:t>
            </a:r>
            <a:r>
              <a:rPr lang="en-US" b="1" dirty="0" smtClean="0">
                <a:solidFill>
                  <a:srgbClr val="00B050"/>
                </a:solidFill>
              </a:rPr>
              <a:t>product (</a:t>
            </a:r>
            <a:r>
              <a:rPr lang="en-US" b="1" dirty="0">
                <a:solidFill>
                  <a:srgbClr val="00B050"/>
                </a:solidFill>
              </a:rPr>
              <a:t>AMH</a:t>
            </a:r>
            <a:r>
              <a:rPr lang="en-US" b="1" dirty="0" smtClean="0">
                <a:solidFill>
                  <a:srgbClr val="00B050"/>
                </a:solidFill>
              </a:rPr>
              <a:t>) </a:t>
            </a:r>
            <a:endParaRPr lang="en-AU" b="1" dirty="0" smtClean="0">
              <a:solidFill>
                <a:srgbClr val="00B050"/>
              </a:solidFill>
            </a:endParaRPr>
          </a:p>
          <a:p>
            <a:pPr marL="514350" lvl="0" indent="-514350">
              <a:buFont typeface="+mj-lt"/>
              <a:buAutoNum type="alphaLcParenR"/>
            </a:pPr>
            <a:r>
              <a:rPr lang="en-AU" dirty="0" smtClean="0"/>
              <a:t>At </a:t>
            </a:r>
            <a:r>
              <a:rPr lang="en-AU" dirty="0"/>
              <a:t>dinner time</a:t>
            </a:r>
          </a:p>
          <a:p>
            <a:endParaRPr lang="en-AU" dirty="0"/>
          </a:p>
        </p:txBody>
      </p:sp>
    </p:spTree>
    <p:extLst>
      <p:ext uri="{BB962C8B-B14F-4D97-AF65-F5344CB8AC3E}">
        <p14:creationId xmlns:p14="http://schemas.microsoft.com/office/powerpoint/2010/main" val="1172832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t>B</a:t>
            </a:r>
            <a:r>
              <a:rPr lang="en-AU" sz="3200" b="1" dirty="0" smtClean="0"/>
              <a:t>etter understand opioids in practice</a:t>
            </a:r>
            <a:endParaRPr lang="en-AU" sz="3200" b="1"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smtClean="0"/>
              <a:t>The following resources may provide you with useful scenarios/cases and recommended approaches</a:t>
            </a:r>
            <a:endParaRPr lang="en-AU" dirty="0"/>
          </a:p>
          <a:p>
            <a:r>
              <a:rPr lang="en-AU" dirty="0" smtClean="0"/>
              <a:t>NSW TAG Practical guidance: </a:t>
            </a:r>
            <a:r>
              <a:rPr lang="en-US" dirty="0">
                <a:hlinkClick r:id="rId3"/>
              </a:rPr>
              <a:t>Preventing and managing problems with opioid prescribing for chronic non-cancer </a:t>
            </a:r>
            <a:r>
              <a:rPr lang="en-US" dirty="0" smtClean="0">
                <a:hlinkClick r:id="rId3"/>
              </a:rPr>
              <a:t>pain</a:t>
            </a:r>
            <a:r>
              <a:rPr lang="en-US" dirty="0" smtClean="0"/>
              <a:t> (July 2015)</a:t>
            </a:r>
          </a:p>
          <a:p>
            <a:endParaRPr lang="en-AU" dirty="0"/>
          </a:p>
          <a:p>
            <a:r>
              <a:rPr lang="en-US" dirty="0"/>
              <a:t>American Society of Health-System </a:t>
            </a:r>
            <a:r>
              <a:rPr lang="en-US" dirty="0" smtClean="0"/>
              <a:t>Pharmacists, </a:t>
            </a:r>
            <a:r>
              <a:rPr lang="en-AU" dirty="0" smtClean="0"/>
              <a:t>Demystifying </a:t>
            </a:r>
            <a:r>
              <a:rPr lang="en-AU" dirty="0"/>
              <a:t>opioid conversion </a:t>
            </a:r>
            <a:r>
              <a:rPr lang="en-AU" dirty="0" smtClean="0"/>
              <a:t>calculations: </a:t>
            </a:r>
            <a:r>
              <a:rPr lang="en-US" dirty="0" smtClean="0">
                <a:hlinkClick r:id="rId4"/>
              </a:rPr>
              <a:t>Transdermal </a:t>
            </a:r>
            <a:r>
              <a:rPr lang="en-US" dirty="0">
                <a:hlinkClick r:id="rId4"/>
              </a:rPr>
              <a:t>and Parenteral Fentanyl Dosage Calculations and Conversions</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33</a:t>
            </a:fld>
            <a:endParaRPr lang="en-AU" dirty="0"/>
          </a:p>
        </p:txBody>
      </p:sp>
    </p:spTree>
    <p:extLst>
      <p:ext uri="{BB962C8B-B14F-4D97-AF65-F5344CB8AC3E}">
        <p14:creationId xmlns:p14="http://schemas.microsoft.com/office/powerpoint/2010/main" val="81697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17" y="0"/>
            <a:ext cx="8229600" cy="857250"/>
          </a:xfrm>
        </p:spPr>
        <p:txBody>
          <a:bodyPr>
            <a:normAutofit/>
          </a:bodyPr>
          <a:lstStyle/>
          <a:p>
            <a:r>
              <a:rPr lang="en-AU" sz="4000" b="1" dirty="0">
                <a:solidFill>
                  <a:srgbClr val="002060"/>
                </a:solidFill>
              </a:rPr>
              <a:t>References</a:t>
            </a:r>
            <a:r>
              <a:rPr lang="en-AU" b="1" dirty="0">
                <a:solidFill>
                  <a:srgbClr val="002060"/>
                </a:solidFill>
              </a:rPr>
              <a:t> </a:t>
            </a:r>
          </a:p>
        </p:txBody>
      </p:sp>
      <p:sp>
        <p:nvSpPr>
          <p:cNvPr id="3" name="Content Placeholder 2"/>
          <p:cNvSpPr>
            <a:spLocks noGrp="1"/>
          </p:cNvSpPr>
          <p:nvPr>
            <p:ph idx="1"/>
          </p:nvPr>
        </p:nvSpPr>
        <p:spPr>
          <a:xfrm>
            <a:off x="251637" y="805880"/>
            <a:ext cx="8229600" cy="3941578"/>
          </a:xfrm>
        </p:spPr>
        <p:txBody>
          <a:bodyPr>
            <a:normAutofit lnSpcReduction="10000"/>
          </a:bodyPr>
          <a:lstStyle/>
          <a:p>
            <a:r>
              <a:rPr lang="en-US" sz="1000" dirty="0" smtClean="0"/>
              <a:t>NPS Radar. </a:t>
            </a:r>
            <a:r>
              <a:rPr lang="en-US" sz="1000" i="1" dirty="0" smtClean="0"/>
              <a:t>Fentanyl patches for chronic pain</a:t>
            </a:r>
            <a:r>
              <a:rPr lang="en-US" sz="1000" dirty="0" smtClean="0"/>
              <a:t>. 1 August </a:t>
            </a:r>
            <a:r>
              <a:rPr lang="en-US" sz="1000" dirty="0"/>
              <a:t>2006. </a:t>
            </a:r>
            <a:r>
              <a:rPr lang="en-US" sz="1000" dirty="0">
                <a:hlinkClick r:id="rId3"/>
              </a:rPr>
              <a:t>https://</a:t>
            </a:r>
            <a:r>
              <a:rPr lang="en-US" sz="1000" dirty="0" smtClean="0">
                <a:hlinkClick r:id="rId3"/>
              </a:rPr>
              <a:t>www.nps.org.au/radar/articles/fentanyl-patches-durogesic-for-chronic-pain </a:t>
            </a:r>
            <a:r>
              <a:rPr lang="en-US" sz="1000" dirty="0" smtClean="0"/>
              <a:t>Accessed 30/05/2019</a:t>
            </a:r>
          </a:p>
          <a:p>
            <a:r>
              <a:rPr lang="en-US" sz="1000" dirty="0" err="1" smtClean="0"/>
              <a:t>eTG</a:t>
            </a:r>
            <a:r>
              <a:rPr lang="en-US" sz="1000" dirty="0" smtClean="0"/>
              <a:t> complete Palliative Care. </a:t>
            </a:r>
            <a:r>
              <a:rPr lang="en-US" sz="1000" i="1" dirty="0" smtClean="0"/>
              <a:t>Pain: opioid therapy in palliative care</a:t>
            </a:r>
            <a:r>
              <a:rPr lang="en-US" sz="1000" dirty="0" smtClean="0"/>
              <a:t>. Accessed on 30/05/2019 via CIAP</a:t>
            </a:r>
          </a:p>
          <a:p>
            <a:r>
              <a:rPr lang="en-US" sz="1000" dirty="0" smtClean="0"/>
              <a:t>Australian Medicines Handbook online, 2019. Accessed on 30/05/2019 via CIAP</a:t>
            </a:r>
          </a:p>
          <a:p>
            <a:r>
              <a:rPr lang="en-US" sz="1000" dirty="0" smtClean="0"/>
              <a:t>Royal College of Anaesthetists</a:t>
            </a:r>
            <a:r>
              <a:rPr lang="en-US" sz="1000" dirty="0"/>
              <a:t>. </a:t>
            </a:r>
            <a:r>
              <a:rPr lang="en-US" sz="1000" i="1" dirty="0" smtClean="0"/>
              <a:t>Dose equivalent and changing opioids. </a:t>
            </a:r>
            <a:r>
              <a:rPr lang="en-US" sz="1000" dirty="0" smtClean="0">
                <a:hlinkClick r:id="rId4"/>
              </a:rPr>
              <a:t>https</a:t>
            </a:r>
            <a:r>
              <a:rPr lang="en-US" sz="1000" dirty="0">
                <a:hlinkClick r:id="rId4"/>
              </a:rPr>
              <a:t>://</a:t>
            </a:r>
            <a:r>
              <a:rPr lang="en-US" sz="1000" dirty="0" smtClean="0">
                <a:hlinkClick r:id="rId4"/>
              </a:rPr>
              <a:t>www.rcoa.ac.uk/faculty-of-pain-medicine/opioids-aware/structured-approach-to-prescribing/dose-equivalents-and-changing-opioids</a:t>
            </a:r>
            <a:r>
              <a:rPr lang="en-US" sz="1000" dirty="0" smtClean="0"/>
              <a:t> Accessed 30/05/2019</a:t>
            </a:r>
          </a:p>
          <a:p>
            <a:r>
              <a:rPr lang="en-US" sz="1000" dirty="0" err="1" smtClean="0"/>
              <a:t>eviQ</a:t>
            </a:r>
            <a:r>
              <a:rPr lang="en-US" sz="1000" dirty="0" smtClean="0"/>
              <a:t> </a:t>
            </a:r>
            <a:r>
              <a:rPr lang="en-US" sz="1000" dirty="0"/>
              <a:t>O</a:t>
            </a:r>
            <a:r>
              <a:rPr lang="en-US" sz="1000" dirty="0" smtClean="0"/>
              <a:t>pioid Conversion Calculator</a:t>
            </a:r>
            <a:r>
              <a:rPr lang="en-US" sz="1000" dirty="0"/>
              <a:t>. </a:t>
            </a:r>
            <a:r>
              <a:rPr lang="en-US" sz="1000" dirty="0">
                <a:hlinkClick r:id="rId5"/>
              </a:rPr>
              <a:t>https://</a:t>
            </a:r>
            <a:r>
              <a:rPr lang="en-US" sz="1000" dirty="0" smtClean="0">
                <a:hlinkClick r:id="rId5"/>
              </a:rPr>
              <a:t>www.eviq.org.au/clinical-resources/eviq-calculators/3201-opioid-conversion-calculator</a:t>
            </a:r>
            <a:r>
              <a:rPr lang="en-US" sz="1000" dirty="0" smtClean="0"/>
              <a:t> Accessed 30/05/2019 </a:t>
            </a:r>
          </a:p>
          <a:p>
            <a:r>
              <a:rPr lang="en-US" sz="1000" dirty="0" smtClean="0"/>
              <a:t>FDA Drug </a:t>
            </a:r>
            <a:r>
              <a:rPr lang="en-US" sz="1000" dirty="0"/>
              <a:t>Safety </a:t>
            </a:r>
            <a:r>
              <a:rPr lang="en-US" sz="1000" dirty="0" smtClean="0"/>
              <a:t>Communications. </a:t>
            </a:r>
            <a:r>
              <a:rPr lang="en-AU" sz="1000" i="1" dirty="0"/>
              <a:t>FDA requiring </a:t>
            </a:r>
            <a:r>
              <a:rPr lang="en-AU" sz="1000" i="1" dirty="0" err="1"/>
              <a:t>color</a:t>
            </a:r>
            <a:r>
              <a:rPr lang="en-AU" sz="1000" i="1" dirty="0"/>
              <a:t> changes to </a:t>
            </a:r>
            <a:r>
              <a:rPr lang="en-AU" sz="1000" i="1" dirty="0" err="1"/>
              <a:t>Duragesic</a:t>
            </a:r>
            <a:r>
              <a:rPr lang="en-AU" sz="1000" i="1" dirty="0"/>
              <a:t> (fentanyl) pain patches to aid</a:t>
            </a:r>
          </a:p>
          <a:p>
            <a:r>
              <a:rPr lang="en-AU" sz="1000" i="1" dirty="0"/>
              <a:t>safety―emphasizing that accidental exposure to used patches can </a:t>
            </a:r>
            <a:r>
              <a:rPr lang="en-AU" sz="1000" i="1" dirty="0" smtClean="0"/>
              <a:t>cause Death</a:t>
            </a:r>
            <a:r>
              <a:rPr lang="en-AU" sz="1000" dirty="0" smtClean="0"/>
              <a:t>. </a:t>
            </a:r>
            <a:r>
              <a:rPr lang="en-US" sz="1000" dirty="0" smtClean="0"/>
              <a:t>23 September 2013. </a:t>
            </a:r>
            <a:r>
              <a:rPr lang="en-US" sz="1000" dirty="0" smtClean="0">
                <a:hlinkClick r:id="rId6"/>
              </a:rPr>
              <a:t>http</a:t>
            </a:r>
            <a:r>
              <a:rPr lang="en-US" sz="1000" dirty="0">
                <a:hlinkClick r:id="rId6"/>
              </a:rPr>
              <a:t>://wayback.archive-it.org/7993/20170113080921/http://</a:t>
            </a:r>
            <a:r>
              <a:rPr lang="en-US" sz="1000" dirty="0" smtClean="0">
                <a:hlinkClick r:id="rId6"/>
              </a:rPr>
              <a:t>www.fda.gov/downloads/Drugs/DrugSafety/UCM368911.pdf</a:t>
            </a:r>
            <a:r>
              <a:rPr lang="en-US" sz="1000" dirty="0"/>
              <a:t> </a:t>
            </a:r>
            <a:r>
              <a:rPr lang="en-US" sz="1000" dirty="0" smtClean="0"/>
              <a:t>Accessed 30/05/2019</a:t>
            </a:r>
          </a:p>
          <a:p>
            <a:r>
              <a:rPr lang="en-AU" sz="1000" dirty="0"/>
              <a:t>Health Quality &amp; Safety Commission New Zealand. ALERT: Transdermal </a:t>
            </a:r>
            <a:r>
              <a:rPr lang="en-AU" sz="1000" dirty="0" smtClean="0"/>
              <a:t>patches. 26 September 2019</a:t>
            </a:r>
            <a:r>
              <a:rPr lang="en-AU" sz="1000" dirty="0"/>
              <a:t>. </a:t>
            </a:r>
            <a:r>
              <a:rPr lang="en-AU" sz="1000" dirty="0">
                <a:hlinkClick r:id="rId7"/>
              </a:rPr>
              <a:t>https://www.hqsc.govt.nz/our-programmes/medication-safety/publications-and-resources/publication/1303</a:t>
            </a:r>
            <a:r>
              <a:rPr lang="en-AU" sz="1000" dirty="0" smtClean="0">
                <a:hlinkClick r:id="rId7"/>
              </a:rPr>
              <a:t>/</a:t>
            </a:r>
            <a:r>
              <a:rPr lang="en-AU" sz="1000" dirty="0" smtClean="0"/>
              <a:t> Accessed </a:t>
            </a:r>
            <a:r>
              <a:rPr lang="en-AU" sz="1000" dirty="0"/>
              <a:t>on </a:t>
            </a:r>
            <a:r>
              <a:rPr lang="en-AU" sz="1000" dirty="0" smtClean="0"/>
              <a:t>03/10/2019</a:t>
            </a:r>
          </a:p>
          <a:p>
            <a:r>
              <a:rPr lang="en-US" sz="1000" dirty="0"/>
              <a:t>Australian and New Zealand College of </a:t>
            </a:r>
            <a:r>
              <a:rPr lang="en-US" sz="1000" dirty="0" err="1" smtClean="0"/>
              <a:t>Anaesthetists</a:t>
            </a:r>
            <a:r>
              <a:rPr lang="en-US" sz="1000" dirty="0"/>
              <a:t>.</a:t>
            </a:r>
            <a:r>
              <a:rPr lang="en-US" sz="1000" dirty="0" smtClean="0"/>
              <a:t> Statement </a:t>
            </a:r>
            <a:r>
              <a:rPr lang="en-US" sz="1000" dirty="0"/>
              <a:t>on the </a:t>
            </a:r>
            <a:r>
              <a:rPr lang="en-US" sz="1000" dirty="0" smtClean="0"/>
              <a:t>Use of </a:t>
            </a:r>
            <a:r>
              <a:rPr lang="en-US" sz="1000" dirty="0"/>
              <a:t>Slow-Release </a:t>
            </a:r>
            <a:r>
              <a:rPr lang="en-US" sz="1000" dirty="0" smtClean="0"/>
              <a:t>Opioid Preparations </a:t>
            </a:r>
            <a:r>
              <a:rPr lang="en-US" sz="1000" dirty="0"/>
              <a:t>in </a:t>
            </a:r>
            <a:r>
              <a:rPr lang="en-US" sz="1000" dirty="0" smtClean="0"/>
              <a:t>the Treatment </a:t>
            </a:r>
            <a:r>
              <a:rPr lang="en-US" sz="1000" dirty="0"/>
              <a:t>of Acute </a:t>
            </a:r>
            <a:r>
              <a:rPr lang="en-US" sz="1000" dirty="0" smtClean="0"/>
              <a:t>Pain. March 2018.</a:t>
            </a:r>
            <a:r>
              <a:rPr lang="en-AU" sz="1000" dirty="0"/>
              <a:t> </a:t>
            </a:r>
            <a:r>
              <a:rPr lang="en-AU" sz="1000" dirty="0" smtClean="0">
                <a:hlinkClick r:id="rId8"/>
              </a:rPr>
              <a:t>http://www.anzca.edu.au/resources/endorsed-guidelines/position-statement-on-the-use-of-slow-release-opio</a:t>
            </a:r>
            <a:r>
              <a:rPr lang="en-AU" sz="1000" dirty="0" smtClean="0"/>
              <a:t>  Accessed 18/02/2020</a:t>
            </a:r>
          </a:p>
          <a:p>
            <a:r>
              <a:rPr lang="en-US" sz="1000" dirty="0" smtClean="0"/>
              <a:t>Faculty </a:t>
            </a:r>
            <a:r>
              <a:rPr lang="en-US" sz="1000" dirty="0"/>
              <a:t>of Pain </a:t>
            </a:r>
            <a:r>
              <a:rPr lang="en-US" sz="1000" dirty="0" smtClean="0"/>
              <a:t>Medicine, Australian </a:t>
            </a:r>
            <a:r>
              <a:rPr lang="en-US" sz="1000" dirty="0"/>
              <a:t>and New Zealand College of </a:t>
            </a:r>
            <a:r>
              <a:rPr lang="en-US" sz="1000" dirty="0" smtClean="0"/>
              <a:t>Anaesthetists</a:t>
            </a:r>
            <a:r>
              <a:rPr lang="en-US" sz="1000" dirty="0"/>
              <a:t>. Opioid </a:t>
            </a:r>
            <a:r>
              <a:rPr lang="en-US" sz="1000" dirty="0" smtClean="0"/>
              <a:t>Calculator. 2019. </a:t>
            </a:r>
            <a:r>
              <a:rPr lang="en-AU" sz="1000" dirty="0">
                <a:hlinkClick r:id="rId9"/>
              </a:rPr>
              <a:t>http://www.opioidcalculator.com.au</a:t>
            </a:r>
            <a:r>
              <a:rPr lang="en-AU" sz="1000" dirty="0" smtClean="0">
                <a:hlinkClick r:id="rId9"/>
              </a:rPr>
              <a:t>/</a:t>
            </a:r>
            <a:endParaRPr lang="en-AU" sz="1000" dirty="0" smtClean="0"/>
          </a:p>
          <a:p>
            <a:r>
              <a:rPr lang="en-AU" sz="1000" dirty="0" err="1" smtClean="0"/>
              <a:t>Durogesic</a:t>
            </a:r>
            <a:r>
              <a:rPr lang="en-AU" sz="1000" dirty="0" smtClean="0"/>
              <a:t> </a:t>
            </a:r>
            <a:r>
              <a:rPr lang="en-AU" sz="1000" dirty="0"/>
              <a:t>Australian Product Information, 20 December 2019. </a:t>
            </a:r>
            <a:r>
              <a:rPr lang="en-AU" sz="1000" dirty="0" smtClean="0">
                <a:hlinkClick r:id="rId10"/>
              </a:rPr>
              <a:t>https://www.ebs.tga.gov.au/ebs/picmi/picmirepository.nsf/pdf?OpenAgent&amp;id=CP-2010-PI-01511-3&amp;d=202002161016933</a:t>
            </a:r>
            <a:r>
              <a:rPr lang="en-AU" sz="1000" dirty="0" smtClean="0"/>
              <a:t> Accessed 17/02/2020</a:t>
            </a:r>
          </a:p>
          <a:p>
            <a:r>
              <a:rPr lang="en-AU" sz="1000" dirty="0"/>
              <a:t>Therapeutic Goods Administration. Safety information, Prescription </a:t>
            </a:r>
            <a:r>
              <a:rPr lang="en-AU" sz="1000" dirty="0" smtClean="0"/>
              <a:t>opioids hub: </a:t>
            </a:r>
            <a:r>
              <a:rPr lang="en-AU" sz="1000" dirty="0"/>
              <a:t>Upcoming changes to reduce harm</a:t>
            </a:r>
            <a:r>
              <a:rPr lang="en-AU" sz="1000" dirty="0" smtClean="0"/>
              <a:t>. 4 February 2020 </a:t>
            </a:r>
            <a:r>
              <a:rPr lang="en-AU" sz="1000" dirty="0">
                <a:hlinkClick r:id="rId11"/>
              </a:rPr>
              <a:t>https://</a:t>
            </a:r>
            <a:r>
              <a:rPr lang="en-AU" sz="1000" dirty="0" smtClean="0">
                <a:hlinkClick r:id="rId11"/>
              </a:rPr>
              <a:t>www.tga.gov.au/alert/prescription-opioids-hub </a:t>
            </a:r>
            <a:r>
              <a:rPr lang="en-AU" sz="1000" dirty="0" smtClean="0"/>
              <a:t>Accessed 17/02/2020</a:t>
            </a:r>
          </a:p>
          <a:p>
            <a:r>
              <a:rPr lang="en-AU" sz="1000" dirty="0" smtClean="0"/>
              <a:t>NSW Therapeutic </a:t>
            </a:r>
            <a:r>
              <a:rPr lang="en-AU" sz="1000" dirty="0" err="1" smtClean="0"/>
              <a:t>Advisiry</a:t>
            </a:r>
            <a:r>
              <a:rPr lang="en-AU" sz="1000" dirty="0" smtClean="0"/>
              <a:t> Group Inc. </a:t>
            </a:r>
            <a:r>
              <a:rPr lang="en-US" sz="1000" dirty="0"/>
              <a:t>Preventing and managing problems with opioid prescribing for chronic non-cancer </a:t>
            </a:r>
            <a:r>
              <a:rPr lang="en-US" sz="1000" dirty="0" smtClean="0"/>
              <a:t>pain. July 2015. </a:t>
            </a:r>
            <a:r>
              <a:rPr lang="en-AU" sz="1000" dirty="0">
                <a:hlinkClick r:id="rId12"/>
              </a:rPr>
              <a:t>http://</a:t>
            </a:r>
            <a:r>
              <a:rPr lang="en-AU" sz="1000" dirty="0" smtClean="0">
                <a:hlinkClick r:id="rId12"/>
              </a:rPr>
              <a:t>www.nswtag.org.au/wp-content/uploads/2017/07/pain-guidance-july-2015.pdf Accessed 18/02/2020</a:t>
            </a:r>
            <a:endParaRPr lang="en-AU" sz="1000" dirty="0" smtClean="0"/>
          </a:p>
          <a:p>
            <a:r>
              <a:rPr lang="en-US" sz="1000" dirty="0"/>
              <a:t>American Society of Health-System </a:t>
            </a:r>
            <a:r>
              <a:rPr lang="en-US" sz="1000" dirty="0" smtClean="0"/>
              <a:t>Pharmacists. </a:t>
            </a:r>
            <a:r>
              <a:rPr lang="en-AU" sz="1000" dirty="0"/>
              <a:t>Demystifying opioid conversion calculations: </a:t>
            </a:r>
            <a:r>
              <a:rPr lang="en-US" sz="1000" dirty="0"/>
              <a:t>Transdermal and Parenteral Fentanyl Dosage Calculations and </a:t>
            </a:r>
            <a:r>
              <a:rPr lang="en-US" sz="1000" dirty="0" smtClean="0"/>
              <a:t>Conversions. </a:t>
            </a:r>
            <a:r>
              <a:rPr lang="en-AU" sz="1000" dirty="0">
                <a:hlinkClick r:id="rId13"/>
              </a:rPr>
              <a:t>https://www.ashp.org/-/</a:t>
            </a:r>
            <a:r>
              <a:rPr lang="en-AU" sz="1000" dirty="0" smtClean="0">
                <a:hlinkClick r:id="rId13"/>
              </a:rPr>
              <a:t>media/store-files/p1985-sample-chapter-5.ashx</a:t>
            </a:r>
            <a:r>
              <a:rPr lang="en-AU" sz="1000" dirty="0" smtClean="0"/>
              <a:t> Accessed 18/02/2020</a:t>
            </a:r>
            <a:endParaRPr lang="en-AU" sz="1000" dirty="0"/>
          </a:p>
        </p:txBody>
      </p:sp>
      <p:sp>
        <p:nvSpPr>
          <p:cNvPr id="4" name="Slide Number Placeholder 3"/>
          <p:cNvSpPr>
            <a:spLocks noGrp="1"/>
          </p:cNvSpPr>
          <p:nvPr>
            <p:ph type="sldNum" sz="quarter" idx="12"/>
          </p:nvPr>
        </p:nvSpPr>
        <p:spPr/>
        <p:txBody>
          <a:bodyPr/>
          <a:lstStyle/>
          <a:p>
            <a:fld id="{E1E3D908-88FC-4E81-B051-0CD828DA29BA}" type="slidenum">
              <a:rPr lang="en-AU" smtClean="0"/>
              <a:t>34</a:t>
            </a:fld>
            <a:endParaRPr lang="en-AU" dirty="0"/>
          </a:p>
        </p:txBody>
      </p:sp>
    </p:spTree>
    <p:extLst>
      <p:ext uri="{BB962C8B-B14F-4D97-AF65-F5344CB8AC3E}">
        <p14:creationId xmlns:p14="http://schemas.microsoft.com/office/powerpoint/2010/main" val="163920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lvl="0" indent="0" algn="ctr" defTabSz="914400" fontAlgn="base">
              <a:spcBef>
                <a:spcPct val="40000"/>
              </a:spcBef>
              <a:spcAft>
                <a:spcPct val="20000"/>
              </a:spcAft>
              <a:buNone/>
              <a:tabLst>
                <a:tab pos="476250" algn="l"/>
              </a:tabLst>
            </a:pPr>
            <a:r>
              <a:rPr lang="en-AU" altLang="en-US" sz="2000" kern="0" dirty="0">
                <a:latin typeface="Arial Bold"/>
              </a:rPr>
              <a:t>Contact details: </a:t>
            </a:r>
          </a:p>
          <a:p>
            <a:pPr marL="0" lvl="0" indent="0" algn="ctr" defTabSz="914400" fontAlgn="base">
              <a:spcBef>
                <a:spcPct val="40000"/>
              </a:spcBef>
              <a:spcAft>
                <a:spcPct val="20000"/>
              </a:spcAft>
              <a:buNone/>
              <a:tabLst>
                <a:tab pos="476250" algn="l"/>
              </a:tabLst>
            </a:pPr>
            <a:r>
              <a:rPr lang="en-AU" altLang="en-US" sz="2000" kern="0" dirty="0">
                <a:latin typeface="Arial Bold"/>
              </a:rPr>
              <a:t>&lt;&lt; </a:t>
            </a:r>
            <a:r>
              <a:rPr lang="en-AU" altLang="en-US" sz="2000" kern="0" dirty="0" smtClean="0">
                <a:latin typeface="Arial Bold"/>
              </a:rPr>
              <a:t>Health service name </a:t>
            </a:r>
            <a:r>
              <a:rPr lang="en-AU" altLang="en-US" sz="2000" kern="0" dirty="0">
                <a:latin typeface="Arial Bold"/>
              </a:rPr>
              <a:t>&gt;&gt;</a:t>
            </a:r>
          </a:p>
          <a:p>
            <a:pPr marL="471488" lvl="1" indent="-280988" algn="ctr" defTabSz="914400" fontAlgn="base">
              <a:spcBef>
                <a:spcPct val="0"/>
              </a:spcBef>
              <a:spcAft>
                <a:spcPct val="30000"/>
              </a:spcAft>
              <a:buClr>
                <a:srgbClr val="093A80"/>
              </a:buClr>
              <a:buNone/>
              <a:tabLst>
                <a:tab pos="476250" algn="l"/>
              </a:tabLst>
            </a:pPr>
            <a:r>
              <a:rPr lang="en-AU" altLang="en-US" sz="2400" kern="0" dirty="0" err="1">
                <a:solidFill>
                  <a:prstClr val="black"/>
                </a:solidFill>
                <a:latin typeface="Arial" charset="0"/>
              </a:rPr>
              <a:t>Ph</a:t>
            </a:r>
            <a:r>
              <a:rPr lang="en-AU" altLang="en-US" sz="2400" kern="0" dirty="0">
                <a:solidFill>
                  <a:prstClr val="black"/>
                </a:solidFill>
                <a:latin typeface="Arial" charset="0"/>
              </a:rPr>
              <a:t>: &lt;&lt; 0000 0000 pager XXXX &gt;&gt;</a:t>
            </a:r>
          </a:p>
          <a:p>
            <a:pPr marL="471488" lvl="1" indent="-280988" algn="ctr" defTabSz="914400" fontAlgn="base">
              <a:spcBef>
                <a:spcPct val="0"/>
              </a:spcBef>
              <a:spcAft>
                <a:spcPct val="30000"/>
              </a:spcAft>
              <a:buClr>
                <a:srgbClr val="093A80"/>
              </a:buClr>
              <a:buNone/>
              <a:tabLst>
                <a:tab pos="476250" algn="l"/>
              </a:tabLst>
            </a:pPr>
            <a:r>
              <a:rPr lang="en-AU" altLang="en-US" sz="2400" kern="0" dirty="0">
                <a:solidFill>
                  <a:prstClr val="black"/>
                </a:solidFill>
                <a:latin typeface="Arial" charset="0"/>
              </a:rPr>
              <a:t>Email: &lt;&lt;add </a:t>
            </a:r>
            <a:r>
              <a:rPr lang="en-AU" altLang="en-US" sz="2400" kern="0" dirty="0">
                <a:solidFill>
                  <a:prstClr val="black"/>
                </a:solidFill>
                <a:latin typeface="Arial" charset="0"/>
                <a:hlinkClick r:id="rId2"/>
              </a:rPr>
              <a:t>email address</a:t>
            </a:r>
            <a:r>
              <a:rPr lang="en-AU" altLang="en-US" sz="2400" kern="0" dirty="0">
                <a:solidFill>
                  <a:prstClr val="black"/>
                </a:solidFill>
                <a:latin typeface="Arial" charset="0"/>
              </a:rPr>
              <a:t>&gt;&gt;</a:t>
            </a:r>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35</a:t>
            </a:fld>
            <a:endParaRPr lang="en-AU" dirty="0"/>
          </a:p>
        </p:txBody>
      </p:sp>
    </p:spTree>
    <p:extLst>
      <p:ext uri="{BB962C8B-B14F-4D97-AF65-F5344CB8AC3E}">
        <p14:creationId xmlns:p14="http://schemas.microsoft.com/office/powerpoint/2010/main" val="665868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solidFill>
                  <a:srgbClr val="002060"/>
                </a:solidFill>
                <a:latin typeface="+mn-lt"/>
              </a:rPr>
              <a:t>Opioid skin patches</a:t>
            </a:r>
            <a:endParaRPr lang="en-AU" sz="4000" b="1" dirty="0">
              <a:solidFill>
                <a:srgbClr val="002060"/>
              </a:solidFill>
              <a:latin typeface="+mn-lt"/>
            </a:endParaRPr>
          </a:p>
        </p:txBody>
      </p:sp>
      <p:sp>
        <p:nvSpPr>
          <p:cNvPr id="3" name="Content Placeholder 2"/>
          <p:cNvSpPr>
            <a:spLocks noGrp="1"/>
          </p:cNvSpPr>
          <p:nvPr>
            <p:ph idx="1"/>
          </p:nvPr>
        </p:nvSpPr>
        <p:spPr>
          <a:xfrm>
            <a:off x="315310" y="1200156"/>
            <a:ext cx="8371490" cy="3530606"/>
          </a:xfrm>
        </p:spPr>
        <p:txBody>
          <a:bodyPr>
            <a:normAutofit/>
          </a:bodyPr>
          <a:lstStyle/>
          <a:p>
            <a:pPr marL="0" indent="0" algn="ctr">
              <a:buNone/>
            </a:pPr>
            <a:r>
              <a:rPr lang="en-AU" sz="2800" dirty="0" smtClean="0"/>
              <a:t>This presentation and the accompanying Advisory </a:t>
            </a:r>
            <a:r>
              <a:rPr lang="en-AU" sz="2800" dirty="0"/>
              <a:t>applies </a:t>
            </a:r>
            <a:r>
              <a:rPr lang="en-AU" sz="2800" dirty="0" smtClean="0"/>
              <a:t>to </a:t>
            </a:r>
            <a:r>
              <a:rPr lang="en-AU" sz="2800" dirty="0" smtClean="0">
                <a:solidFill>
                  <a:srgbClr val="FF0000"/>
                </a:solidFill>
              </a:rPr>
              <a:t>ADULT</a:t>
            </a:r>
            <a:r>
              <a:rPr lang="en-AU" sz="2800" dirty="0" smtClean="0"/>
              <a:t> use of transdermal patches of</a:t>
            </a:r>
          </a:p>
          <a:p>
            <a:pPr marL="0" indent="0" algn="ctr">
              <a:buNone/>
            </a:pPr>
            <a:r>
              <a:rPr lang="en-AU" sz="2800" dirty="0"/>
              <a:t>	</a:t>
            </a:r>
            <a:r>
              <a:rPr lang="en-AU" sz="2800" b="1" dirty="0" smtClean="0"/>
              <a:t>fentanyl </a:t>
            </a:r>
            <a:r>
              <a:rPr lang="en-AU" sz="2800" dirty="0"/>
              <a:t>and </a:t>
            </a:r>
            <a:r>
              <a:rPr lang="en-AU" sz="2800" b="1" dirty="0"/>
              <a:t>buprenorphine</a:t>
            </a:r>
            <a:r>
              <a:rPr lang="en-AU" sz="2800" dirty="0"/>
              <a:t> </a:t>
            </a:r>
            <a:endParaRPr lang="en-AU" sz="2800" b="1" dirty="0" smtClean="0"/>
          </a:p>
          <a:p>
            <a:pPr marL="0" indent="0" algn="ctr">
              <a:buNone/>
            </a:pPr>
            <a:r>
              <a:rPr lang="en-AU" sz="2800" dirty="0" smtClean="0"/>
              <a:t>and </a:t>
            </a:r>
            <a:r>
              <a:rPr lang="en-AU" sz="2800" dirty="0"/>
              <a:t>is intended for use by health care professionals</a:t>
            </a:r>
            <a:r>
              <a:rPr lang="en-AU" sz="2800" dirty="0" smtClean="0"/>
              <a:t>.</a:t>
            </a:r>
          </a:p>
          <a:p>
            <a:pPr marL="0" indent="0" algn="ctr">
              <a:buNone/>
            </a:pPr>
            <a:r>
              <a:rPr lang="en-AU" sz="2800" b="1" dirty="0" smtClean="0">
                <a:solidFill>
                  <a:srgbClr val="FF0000"/>
                </a:solidFill>
              </a:rPr>
              <a:t>Deaths from these products still occur with accidental exposure, intentional overdose and lack of knowledge.</a:t>
            </a:r>
          </a:p>
          <a:p>
            <a:pPr marL="0" indent="0">
              <a:buNone/>
            </a:pP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4</a:t>
            </a:fld>
            <a:endParaRPr lang="en-AU" dirty="0"/>
          </a:p>
        </p:txBody>
      </p:sp>
    </p:spTree>
    <p:extLst>
      <p:ext uri="{BB962C8B-B14F-4D97-AF65-F5344CB8AC3E}">
        <p14:creationId xmlns:p14="http://schemas.microsoft.com/office/powerpoint/2010/main" val="374405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4996"/>
            <a:ext cx="8229600" cy="857250"/>
          </a:xfrm>
        </p:spPr>
        <p:txBody>
          <a:bodyPr>
            <a:normAutofit/>
          </a:bodyPr>
          <a:lstStyle/>
          <a:p>
            <a:r>
              <a:rPr lang="en-US" sz="4000" b="1" dirty="0" smtClean="0">
                <a:solidFill>
                  <a:srgbClr val="002060"/>
                </a:solidFill>
              </a:rPr>
              <a:t>Opioid patches</a:t>
            </a:r>
            <a:endParaRPr lang="en-AU" sz="4000" b="1" dirty="0">
              <a:solidFill>
                <a:srgbClr val="002060"/>
              </a:solidFill>
              <a:latin typeface="Calibri Light" panose="020F0302020204030204" pitchFamily="34" charset="0"/>
            </a:endParaRPr>
          </a:p>
        </p:txBody>
      </p:sp>
      <p:sp>
        <p:nvSpPr>
          <p:cNvPr id="3" name="Content Placeholder 2"/>
          <p:cNvSpPr>
            <a:spLocks noGrp="1"/>
          </p:cNvSpPr>
          <p:nvPr>
            <p:ph idx="1"/>
          </p:nvPr>
        </p:nvSpPr>
        <p:spPr>
          <a:xfrm>
            <a:off x="0" y="705415"/>
            <a:ext cx="8963246" cy="4855413"/>
          </a:xfrm>
        </p:spPr>
        <p:txBody>
          <a:bodyPr>
            <a:normAutofit/>
          </a:bodyPr>
          <a:lstStyle/>
          <a:p>
            <a:pPr marL="457177" lvl="1" indent="0" algn="ctr">
              <a:lnSpc>
                <a:spcPct val="150000"/>
              </a:lnSpc>
              <a:spcBef>
                <a:spcPts val="0"/>
              </a:spcBef>
              <a:buNone/>
            </a:pPr>
            <a:r>
              <a:rPr lang="en-US" sz="2400" b="1" dirty="0" smtClean="0">
                <a:solidFill>
                  <a:srgbClr val="FF0000"/>
                </a:solidFill>
              </a:rPr>
              <a:t>*DO </a:t>
            </a:r>
            <a:r>
              <a:rPr lang="en-US" sz="2400" b="1" u="sng" dirty="0" smtClean="0">
                <a:solidFill>
                  <a:srgbClr val="FF0000"/>
                </a:solidFill>
              </a:rPr>
              <a:t>NOT</a:t>
            </a:r>
            <a:r>
              <a:rPr lang="en-US" sz="2400" b="1" dirty="0" smtClean="0">
                <a:solidFill>
                  <a:srgbClr val="FF0000"/>
                </a:solidFill>
              </a:rPr>
              <a:t> USE FOR ACUTE PAIN*</a:t>
            </a:r>
          </a:p>
          <a:p>
            <a:pPr marL="446088" lvl="1" indent="0" defTabSz="446088">
              <a:lnSpc>
                <a:spcPct val="150000"/>
              </a:lnSpc>
              <a:spcBef>
                <a:spcPts val="0"/>
              </a:spcBef>
              <a:buNone/>
              <a:tabLst>
                <a:tab pos="361950" algn="l"/>
              </a:tabLst>
            </a:pPr>
            <a:r>
              <a:rPr lang="en-US" sz="1700" dirty="0" smtClean="0">
                <a:solidFill>
                  <a:srgbClr val="FF0000"/>
                </a:solidFill>
              </a:rPr>
              <a:t>Patches have a delayed onset and duration of action: rapid and safe dose titration not possible</a:t>
            </a:r>
            <a:endParaRPr lang="en-AU" sz="1600" dirty="0" smtClean="0"/>
          </a:p>
          <a:p>
            <a:pPr>
              <a:lnSpc>
                <a:spcPct val="150000"/>
              </a:lnSpc>
              <a:spcBef>
                <a:spcPts val="600"/>
              </a:spcBef>
              <a:spcAft>
                <a:spcPts val="300"/>
              </a:spcAft>
            </a:pPr>
            <a:r>
              <a:rPr lang="en-AU" sz="2400" dirty="0" smtClean="0"/>
              <a:t>Important </a:t>
            </a:r>
            <a:r>
              <a:rPr lang="en-AU" sz="2400" dirty="0"/>
              <a:t>differences in dose </a:t>
            </a:r>
            <a:r>
              <a:rPr lang="en-AU" sz="2400" dirty="0" smtClean="0"/>
              <a:t>equivalence</a:t>
            </a:r>
            <a:endParaRPr lang="en-AU" sz="2400" dirty="0"/>
          </a:p>
          <a:p>
            <a:pPr marL="457177" lvl="1" indent="0">
              <a:lnSpc>
                <a:spcPct val="150000"/>
              </a:lnSpc>
              <a:spcBef>
                <a:spcPts val="600"/>
              </a:spcBef>
              <a:spcAft>
                <a:spcPts val="300"/>
              </a:spcAft>
              <a:buNone/>
            </a:pPr>
            <a:r>
              <a:rPr lang="en-AU" sz="1200" dirty="0" smtClean="0"/>
              <a:t>	</a:t>
            </a:r>
            <a:r>
              <a:rPr lang="en-AU" sz="1700" dirty="0" smtClean="0"/>
              <a:t>oral morphine 50 mg/day ≈ </a:t>
            </a:r>
            <a:r>
              <a:rPr lang="en-AU" sz="1700" dirty="0"/>
              <a:t>fentanyl patch 12 </a:t>
            </a:r>
            <a:r>
              <a:rPr lang="en-AU" sz="1700" dirty="0" err="1"/>
              <a:t>microg</a:t>
            </a:r>
            <a:r>
              <a:rPr lang="en-AU" sz="1700" dirty="0"/>
              <a:t>/hr </a:t>
            </a:r>
            <a:endParaRPr lang="en-AU" sz="1700" dirty="0" smtClean="0"/>
          </a:p>
          <a:p>
            <a:pPr marL="457177" lvl="1" indent="0">
              <a:lnSpc>
                <a:spcPct val="150000"/>
              </a:lnSpc>
              <a:spcBef>
                <a:spcPts val="600"/>
              </a:spcBef>
              <a:spcAft>
                <a:spcPts val="300"/>
              </a:spcAft>
              <a:buNone/>
            </a:pPr>
            <a:r>
              <a:rPr lang="en-AU" sz="1700" dirty="0"/>
              <a:t>	oral morphine 50 mg/day</a:t>
            </a:r>
            <a:r>
              <a:rPr lang="en-AU" sz="1200" dirty="0"/>
              <a:t> </a:t>
            </a:r>
            <a:r>
              <a:rPr lang="en-AU" sz="1700" dirty="0" smtClean="0"/>
              <a:t>≈ buprenorphine patch 20 </a:t>
            </a:r>
            <a:r>
              <a:rPr lang="en-AU" sz="1700" dirty="0" err="1" smtClean="0"/>
              <a:t>microg</a:t>
            </a:r>
            <a:r>
              <a:rPr lang="en-AU" sz="1700" dirty="0" smtClean="0"/>
              <a:t>/hr </a:t>
            </a:r>
          </a:p>
          <a:p>
            <a:pPr>
              <a:lnSpc>
                <a:spcPct val="150000"/>
              </a:lnSpc>
              <a:spcBef>
                <a:spcPts val="600"/>
              </a:spcBef>
              <a:spcAft>
                <a:spcPts val="300"/>
              </a:spcAft>
            </a:pPr>
            <a:r>
              <a:rPr lang="en-AU" sz="2400" dirty="0" smtClean="0"/>
              <a:t>Numerous </a:t>
            </a:r>
            <a:r>
              <a:rPr lang="en-AU" sz="2400" dirty="0"/>
              <a:t>brands of opioid transdermal patches </a:t>
            </a:r>
            <a:r>
              <a:rPr lang="en-AU" sz="2400" dirty="0" smtClean="0"/>
              <a:t>on PBS</a:t>
            </a:r>
            <a:endParaRPr lang="en-AU" sz="2400" dirty="0"/>
          </a:p>
          <a:p>
            <a:pPr lvl="1">
              <a:lnSpc>
                <a:spcPct val="150000"/>
              </a:lnSpc>
              <a:spcBef>
                <a:spcPts val="0"/>
              </a:spcBef>
            </a:pPr>
            <a:r>
              <a:rPr lang="en-US" sz="1700" b="1" dirty="0"/>
              <a:t>fentanyl</a:t>
            </a:r>
            <a:r>
              <a:rPr lang="en-US" sz="1700" dirty="0"/>
              <a:t>: </a:t>
            </a:r>
            <a:r>
              <a:rPr lang="en-AU" sz="1700" dirty="0" err="1"/>
              <a:t>Denpax</a:t>
            </a:r>
            <a:r>
              <a:rPr lang="en-AU" sz="1700" dirty="0"/>
              <a:t>®, </a:t>
            </a:r>
            <a:r>
              <a:rPr lang="en-AU" sz="1700" dirty="0" err="1"/>
              <a:t>Durogesic</a:t>
            </a:r>
            <a:r>
              <a:rPr lang="en-AU" sz="1700" dirty="0"/>
              <a:t>®, </a:t>
            </a:r>
            <a:r>
              <a:rPr lang="en-AU" sz="1700" dirty="0" err="1" smtClean="0"/>
              <a:t>Dutran</a:t>
            </a:r>
            <a:r>
              <a:rPr lang="en-AU" sz="1700" dirty="0" smtClean="0"/>
              <a:t>®, </a:t>
            </a:r>
            <a:r>
              <a:rPr lang="en-AU" sz="1700" dirty="0" err="1" smtClean="0"/>
              <a:t>Fenpatch</a:t>
            </a:r>
            <a:r>
              <a:rPr lang="en-AU" sz="1700" dirty="0"/>
              <a:t>®, APO-Fentanyl</a:t>
            </a:r>
            <a:r>
              <a:rPr lang="en-AU" sz="1700" dirty="0" smtClean="0"/>
              <a:t>®, </a:t>
            </a:r>
            <a:r>
              <a:rPr lang="en-AU" sz="1700" dirty="0"/>
              <a:t>Fentanyl Sandoz</a:t>
            </a:r>
            <a:r>
              <a:rPr lang="en-AU" sz="1700" dirty="0" smtClean="0"/>
              <a:t>®</a:t>
            </a:r>
            <a:endParaRPr lang="en-AU" sz="1700" dirty="0"/>
          </a:p>
          <a:p>
            <a:pPr lvl="1">
              <a:lnSpc>
                <a:spcPct val="150000"/>
              </a:lnSpc>
              <a:spcBef>
                <a:spcPts val="0"/>
              </a:spcBef>
            </a:pPr>
            <a:r>
              <a:rPr lang="en-US" sz="1700" b="1" dirty="0"/>
              <a:t>buprenorphine</a:t>
            </a:r>
            <a:r>
              <a:rPr lang="en-US" sz="1700" dirty="0"/>
              <a:t>: </a:t>
            </a:r>
            <a:r>
              <a:rPr lang="en-AU" sz="1700" dirty="0" err="1"/>
              <a:t>Bupredermal</a:t>
            </a:r>
            <a:r>
              <a:rPr lang="en-AU" sz="1700" dirty="0"/>
              <a:t>®, Buprenorphine Sandoz ® and </a:t>
            </a:r>
            <a:r>
              <a:rPr lang="en-AU" sz="1700" dirty="0" err="1"/>
              <a:t>Norspan</a:t>
            </a:r>
            <a:r>
              <a:rPr lang="en-AU" sz="1700" dirty="0"/>
              <a:t>®</a:t>
            </a:r>
            <a:endParaRPr lang="en-US" sz="1700" dirty="0"/>
          </a:p>
          <a:p>
            <a:pPr marL="457177" lvl="1" indent="0">
              <a:spcBef>
                <a:spcPts val="600"/>
              </a:spcBef>
              <a:spcAft>
                <a:spcPts val="300"/>
              </a:spcAft>
              <a:buNone/>
            </a:pPr>
            <a:endParaRPr lang="en-US" sz="1200" dirty="0" smtClean="0"/>
          </a:p>
        </p:txBody>
      </p:sp>
      <p:sp>
        <p:nvSpPr>
          <p:cNvPr id="4" name="Slide Number Placeholder 3"/>
          <p:cNvSpPr>
            <a:spLocks noGrp="1"/>
          </p:cNvSpPr>
          <p:nvPr>
            <p:ph type="sldNum" sz="quarter" idx="12"/>
          </p:nvPr>
        </p:nvSpPr>
        <p:spPr/>
        <p:txBody>
          <a:bodyPr/>
          <a:lstStyle/>
          <a:p>
            <a:fld id="{E1E3D908-88FC-4E81-B051-0CD828DA29BA}" type="slidenum">
              <a:rPr lang="en-AU" smtClean="0"/>
              <a:t>5</a:t>
            </a:fld>
            <a:endParaRPr lang="en-AU" dirty="0"/>
          </a:p>
        </p:txBody>
      </p:sp>
    </p:spTree>
    <p:extLst>
      <p:ext uri="{BB962C8B-B14F-4D97-AF65-F5344CB8AC3E}">
        <p14:creationId xmlns:p14="http://schemas.microsoft.com/office/powerpoint/2010/main" val="103474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68"/>
            <a:ext cx="8229600" cy="857250"/>
          </a:xfrm>
        </p:spPr>
        <p:txBody>
          <a:bodyPr/>
          <a:lstStyle/>
          <a:p>
            <a:pPr algn="l"/>
            <a:r>
              <a:rPr lang="en-AU" b="1" dirty="0" smtClean="0">
                <a:solidFill>
                  <a:srgbClr val="002060"/>
                </a:solidFill>
              </a:rPr>
              <a:t>Fentanyl patch</a:t>
            </a:r>
            <a:endParaRPr lang="en-AU" b="1" dirty="0">
              <a:solidFill>
                <a:srgbClr val="002060"/>
              </a:solidFill>
            </a:endParaRPr>
          </a:p>
        </p:txBody>
      </p:sp>
      <p:sp>
        <p:nvSpPr>
          <p:cNvPr id="3" name="Content Placeholder 2"/>
          <p:cNvSpPr>
            <a:spLocks noGrp="1"/>
          </p:cNvSpPr>
          <p:nvPr>
            <p:ph idx="1"/>
          </p:nvPr>
        </p:nvSpPr>
        <p:spPr>
          <a:xfrm>
            <a:off x="0" y="787182"/>
            <a:ext cx="9087292" cy="4218217"/>
          </a:xfrm>
        </p:spPr>
        <p:txBody>
          <a:bodyPr>
            <a:normAutofit fontScale="85000" lnSpcReduction="20000"/>
          </a:bodyPr>
          <a:lstStyle/>
          <a:p>
            <a:pPr lvl="1">
              <a:spcBef>
                <a:spcPts val="600"/>
              </a:spcBef>
              <a:spcAft>
                <a:spcPts val="300"/>
              </a:spcAft>
            </a:pPr>
            <a:r>
              <a:rPr lang="en-AU" dirty="0" smtClean="0"/>
              <a:t>potent </a:t>
            </a:r>
            <a:r>
              <a:rPr lang="en-AU" dirty="0"/>
              <a:t>opioid analgesic </a:t>
            </a:r>
            <a:r>
              <a:rPr lang="en-AU" dirty="0" smtClean="0"/>
              <a:t>with</a:t>
            </a:r>
          </a:p>
          <a:p>
            <a:pPr lvl="2">
              <a:spcBef>
                <a:spcPts val="600"/>
              </a:spcBef>
              <a:spcAft>
                <a:spcPts val="300"/>
              </a:spcAft>
            </a:pPr>
            <a:r>
              <a:rPr lang="en-AU" dirty="0" smtClean="0"/>
              <a:t>delayed onset </a:t>
            </a:r>
            <a:r>
              <a:rPr lang="en-AU" dirty="0"/>
              <a:t>of analgesia </a:t>
            </a:r>
            <a:r>
              <a:rPr lang="en-AU" dirty="0" smtClean="0"/>
              <a:t>(1-3 days) and </a:t>
            </a:r>
          </a:p>
          <a:p>
            <a:pPr lvl="2">
              <a:spcBef>
                <a:spcPts val="600"/>
              </a:spcBef>
              <a:spcAft>
                <a:spcPts val="300"/>
              </a:spcAft>
            </a:pPr>
            <a:r>
              <a:rPr lang="en-AU" dirty="0" smtClean="0"/>
              <a:t>long duration </a:t>
            </a:r>
            <a:r>
              <a:rPr lang="en-AU" dirty="0"/>
              <a:t>of </a:t>
            </a:r>
            <a:r>
              <a:rPr lang="en-AU" dirty="0" smtClean="0"/>
              <a:t>action (3 days).</a:t>
            </a:r>
            <a:endParaRPr lang="en-AU" dirty="0"/>
          </a:p>
          <a:p>
            <a:pPr lvl="1">
              <a:spcBef>
                <a:spcPts val="600"/>
              </a:spcBef>
              <a:spcAft>
                <a:spcPts val="300"/>
              </a:spcAft>
            </a:pPr>
            <a:r>
              <a:rPr lang="en-AU" dirty="0" smtClean="0"/>
              <a:t>≈ 100-fold </a:t>
            </a:r>
            <a:r>
              <a:rPr lang="en-AU" u="sng" dirty="0"/>
              <a:t>more potent </a:t>
            </a:r>
            <a:r>
              <a:rPr lang="en-AU" dirty="0" smtClean="0"/>
              <a:t>than morphine</a:t>
            </a:r>
          </a:p>
          <a:p>
            <a:pPr lvl="1">
              <a:spcBef>
                <a:spcPts val="600"/>
              </a:spcBef>
              <a:spcAft>
                <a:spcPts val="300"/>
              </a:spcAft>
            </a:pPr>
            <a:r>
              <a:rPr lang="en-AU" dirty="0" smtClean="0"/>
              <a:t>numerous strengths</a:t>
            </a:r>
          </a:p>
          <a:p>
            <a:pPr lvl="2">
              <a:lnSpc>
                <a:spcPct val="170000"/>
              </a:lnSpc>
              <a:spcBef>
                <a:spcPts val="0"/>
              </a:spcBef>
              <a:spcAft>
                <a:spcPts val="300"/>
              </a:spcAft>
            </a:pPr>
            <a:r>
              <a:rPr lang="en-AU" dirty="0" smtClean="0"/>
              <a:t>12 </a:t>
            </a:r>
            <a:r>
              <a:rPr lang="en-AU" dirty="0" err="1" smtClean="0"/>
              <a:t>microg</a:t>
            </a:r>
            <a:r>
              <a:rPr lang="en-AU" dirty="0" smtClean="0"/>
              <a:t>/hr, 25 </a:t>
            </a:r>
            <a:r>
              <a:rPr lang="en-AU" dirty="0" err="1" smtClean="0"/>
              <a:t>microg</a:t>
            </a:r>
            <a:r>
              <a:rPr lang="en-AU" dirty="0" smtClean="0"/>
              <a:t>/hr, 50 </a:t>
            </a:r>
            <a:r>
              <a:rPr lang="en-AU" dirty="0" err="1" smtClean="0"/>
              <a:t>microg</a:t>
            </a:r>
            <a:r>
              <a:rPr lang="en-AU" dirty="0" smtClean="0"/>
              <a:t>/hr, 75 </a:t>
            </a:r>
            <a:r>
              <a:rPr lang="en-AU" dirty="0" err="1" smtClean="0"/>
              <a:t>microg</a:t>
            </a:r>
            <a:r>
              <a:rPr lang="en-AU" dirty="0" smtClean="0"/>
              <a:t>/hr and 100 </a:t>
            </a:r>
            <a:r>
              <a:rPr lang="en-AU" dirty="0" err="1" smtClean="0"/>
              <a:t>microg</a:t>
            </a:r>
            <a:r>
              <a:rPr lang="en-AU" dirty="0" smtClean="0"/>
              <a:t>/hr</a:t>
            </a:r>
          </a:p>
          <a:p>
            <a:pPr lvl="1">
              <a:spcBef>
                <a:spcPts val="600"/>
              </a:spcBef>
              <a:spcAft>
                <a:spcPts val="300"/>
              </a:spcAft>
            </a:pPr>
            <a:r>
              <a:rPr lang="en-AU" dirty="0" smtClean="0"/>
              <a:t>numerous safety incidents including fatalities</a:t>
            </a:r>
          </a:p>
          <a:p>
            <a:pPr lvl="1">
              <a:spcBef>
                <a:spcPts val="600"/>
              </a:spcBef>
              <a:spcAft>
                <a:spcPts val="300"/>
              </a:spcAft>
            </a:pPr>
            <a:r>
              <a:rPr lang="en-AU" dirty="0" smtClean="0"/>
              <a:t>RESTRICTED indications: moderate-severe cancer pain/ patients in palliative care under specialist/ exceptional circumstances</a:t>
            </a:r>
          </a:p>
          <a:p>
            <a:pPr lvl="1">
              <a:spcBef>
                <a:spcPts val="600"/>
              </a:spcBef>
              <a:spcAft>
                <a:spcPts val="300"/>
              </a:spcAft>
            </a:pPr>
            <a:r>
              <a:rPr lang="en-AU" dirty="0" smtClean="0">
                <a:solidFill>
                  <a:srgbClr val="FF0000"/>
                </a:solidFill>
              </a:rPr>
              <a:t>must NOT be used in opioid-naïve patients</a:t>
            </a: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6</a:t>
            </a:fld>
            <a:endParaRPr lang="en-AU" dirty="0"/>
          </a:p>
        </p:txBody>
      </p:sp>
    </p:spTree>
    <p:extLst>
      <p:ext uri="{BB962C8B-B14F-4D97-AF65-F5344CB8AC3E}">
        <p14:creationId xmlns:p14="http://schemas.microsoft.com/office/powerpoint/2010/main" val="162935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rgbClr val="002060"/>
                </a:solidFill>
              </a:rPr>
              <a:t>Buprenorphine patch</a:t>
            </a:r>
            <a:endParaRPr lang="en-AU" b="1" dirty="0">
              <a:solidFill>
                <a:srgbClr val="002060"/>
              </a:solidFill>
            </a:endParaRPr>
          </a:p>
        </p:txBody>
      </p:sp>
      <p:sp>
        <p:nvSpPr>
          <p:cNvPr id="3" name="Content Placeholder 2"/>
          <p:cNvSpPr>
            <a:spLocks noGrp="1"/>
          </p:cNvSpPr>
          <p:nvPr>
            <p:ph idx="1"/>
          </p:nvPr>
        </p:nvSpPr>
        <p:spPr>
          <a:xfrm>
            <a:off x="152400" y="1200156"/>
            <a:ext cx="8534400" cy="3639633"/>
          </a:xfrm>
        </p:spPr>
        <p:txBody>
          <a:bodyPr>
            <a:normAutofit fontScale="92500" lnSpcReduction="10000"/>
          </a:bodyPr>
          <a:lstStyle/>
          <a:p>
            <a:pPr lvl="1">
              <a:spcBef>
                <a:spcPts val="600"/>
              </a:spcBef>
              <a:spcAft>
                <a:spcPts val="300"/>
              </a:spcAft>
            </a:pPr>
            <a:r>
              <a:rPr lang="en-AU" dirty="0" smtClean="0"/>
              <a:t>potent </a:t>
            </a:r>
            <a:r>
              <a:rPr lang="en-AU" dirty="0"/>
              <a:t>opioid analgesic </a:t>
            </a:r>
            <a:r>
              <a:rPr lang="en-AU" dirty="0" smtClean="0"/>
              <a:t>with:</a:t>
            </a:r>
          </a:p>
          <a:p>
            <a:pPr lvl="2">
              <a:spcBef>
                <a:spcPts val="600"/>
              </a:spcBef>
              <a:spcAft>
                <a:spcPts val="300"/>
              </a:spcAft>
            </a:pPr>
            <a:r>
              <a:rPr lang="en-AU" dirty="0" smtClean="0"/>
              <a:t>delayed onset </a:t>
            </a:r>
            <a:r>
              <a:rPr lang="en-AU" dirty="0"/>
              <a:t>of analgesia </a:t>
            </a:r>
            <a:r>
              <a:rPr lang="en-AU" dirty="0" smtClean="0"/>
              <a:t>(2-3 days) and </a:t>
            </a:r>
          </a:p>
          <a:p>
            <a:pPr lvl="2">
              <a:spcBef>
                <a:spcPts val="600"/>
              </a:spcBef>
              <a:spcAft>
                <a:spcPts val="300"/>
              </a:spcAft>
            </a:pPr>
            <a:r>
              <a:rPr lang="en-AU" dirty="0" smtClean="0"/>
              <a:t>long duration </a:t>
            </a:r>
            <a:r>
              <a:rPr lang="en-AU" dirty="0"/>
              <a:t>of </a:t>
            </a:r>
            <a:r>
              <a:rPr lang="en-AU" dirty="0" smtClean="0"/>
              <a:t>action (7 days).</a:t>
            </a:r>
            <a:endParaRPr lang="en-AU" dirty="0"/>
          </a:p>
          <a:p>
            <a:pPr lvl="1">
              <a:spcBef>
                <a:spcPts val="600"/>
              </a:spcBef>
              <a:spcAft>
                <a:spcPts val="300"/>
              </a:spcAft>
            </a:pPr>
            <a:r>
              <a:rPr lang="en-AU" dirty="0" smtClean="0"/>
              <a:t>≈ 75-fold </a:t>
            </a:r>
            <a:r>
              <a:rPr lang="en-AU" u="sng" dirty="0"/>
              <a:t>more potent </a:t>
            </a:r>
            <a:r>
              <a:rPr lang="en-AU" dirty="0" smtClean="0"/>
              <a:t>than </a:t>
            </a:r>
            <a:r>
              <a:rPr lang="en-AU" dirty="0"/>
              <a:t>morphine</a:t>
            </a:r>
          </a:p>
          <a:p>
            <a:pPr lvl="1">
              <a:spcBef>
                <a:spcPts val="600"/>
              </a:spcBef>
              <a:spcAft>
                <a:spcPts val="300"/>
              </a:spcAft>
            </a:pPr>
            <a:r>
              <a:rPr lang="en-AU" dirty="0" smtClean="0"/>
              <a:t>numerous strengths:</a:t>
            </a:r>
          </a:p>
          <a:p>
            <a:pPr lvl="2">
              <a:spcBef>
                <a:spcPts val="600"/>
              </a:spcBef>
              <a:spcAft>
                <a:spcPts val="300"/>
              </a:spcAft>
            </a:pPr>
            <a:r>
              <a:rPr lang="en-AU" dirty="0" smtClean="0"/>
              <a:t>5 </a:t>
            </a:r>
            <a:r>
              <a:rPr lang="en-AU" dirty="0" err="1" smtClean="0"/>
              <a:t>microg</a:t>
            </a:r>
            <a:r>
              <a:rPr lang="en-AU" dirty="0" smtClean="0"/>
              <a:t>/hour, 10microg/hr, 15 </a:t>
            </a:r>
            <a:r>
              <a:rPr lang="en-AU" dirty="0" err="1" smtClean="0"/>
              <a:t>microg</a:t>
            </a:r>
            <a:r>
              <a:rPr lang="en-AU" dirty="0" smtClean="0"/>
              <a:t>/hr, 20 </a:t>
            </a:r>
            <a:r>
              <a:rPr lang="en-AU" dirty="0" err="1" smtClean="0"/>
              <a:t>microg</a:t>
            </a:r>
            <a:r>
              <a:rPr lang="en-AU" dirty="0" smtClean="0"/>
              <a:t>/hr, </a:t>
            </a:r>
          </a:p>
          <a:p>
            <a:pPr marL="914356" lvl="2" indent="0">
              <a:spcBef>
                <a:spcPts val="600"/>
              </a:spcBef>
              <a:spcAft>
                <a:spcPts val="300"/>
              </a:spcAft>
              <a:buNone/>
            </a:pPr>
            <a:r>
              <a:rPr lang="en-AU" dirty="0"/>
              <a:t> </a:t>
            </a:r>
            <a:r>
              <a:rPr lang="en-AU" dirty="0" smtClean="0"/>
              <a:t>   25 </a:t>
            </a:r>
            <a:r>
              <a:rPr lang="en-AU" dirty="0" err="1" smtClean="0"/>
              <a:t>microg</a:t>
            </a:r>
            <a:r>
              <a:rPr lang="en-AU" dirty="0" smtClean="0"/>
              <a:t>/hr, 30 </a:t>
            </a:r>
            <a:r>
              <a:rPr lang="en-AU" dirty="0" err="1" smtClean="0"/>
              <a:t>microg</a:t>
            </a:r>
            <a:r>
              <a:rPr lang="en-AU" dirty="0" smtClean="0"/>
              <a:t>/hr, 40 </a:t>
            </a:r>
            <a:r>
              <a:rPr lang="en-AU" dirty="0" err="1" smtClean="0"/>
              <a:t>microg</a:t>
            </a:r>
            <a:r>
              <a:rPr lang="en-AU" dirty="0" smtClean="0"/>
              <a:t>/hr</a:t>
            </a:r>
          </a:p>
          <a:p>
            <a:pPr lvl="1">
              <a:spcBef>
                <a:spcPts val="600"/>
              </a:spcBef>
              <a:spcAft>
                <a:spcPts val="300"/>
              </a:spcAft>
            </a:pPr>
            <a:r>
              <a:rPr lang="en-AU" dirty="0" smtClean="0"/>
              <a:t>numerous safety incidents</a:t>
            </a:r>
          </a:p>
          <a:p>
            <a:pPr lvl="1">
              <a:spcBef>
                <a:spcPts val="600"/>
              </a:spcBef>
              <a:spcAft>
                <a:spcPts val="300"/>
              </a:spcAft>
            </a:pPr>
            <a:endParaRPr lang="en-AU" dirty="0"/>
          </a:p>
          <a:p>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7</a:t>
            </a:fld>
            <a:endParaRPr lang="en-AU" dirty="0"/>
          </a:p>
        </p:txBody>
      </p:sp>
    </p:spTree>
    <p:extLst>
      <p:ext uri="{BB962C8B-B14F-4D97-AF65-F5344CB8AC3E}">
        <p14:creationId xmlns:p14="http://schemas.microsoft.com/office/powerpoint/2010/main" val="351183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285805"/>
            <a:ext cx="8229600" cy="3394075"/>
          </a:xfrm>
        </p:spPr>
        <p:txBody>
          <a:bodyPr>
            <a:normAutofit lnSpcReduction="10000"/>
          </a:bodyPr>
          <a:lstStyle/>
          <a:p>
            <a:pPr marL="0" indent="0" algn="ctr">
              <a:buNone/>
            </a:pPr>
            <a:endParaRPr lang="en-US" b="1" dirty="0" smtClean="0">
              <a:solidFill>
                <a:srgbClr val="FF0000"/>
              </a:solidFill>
            </a:endParaRPr>
          </a:p>
          <a:p>
            <a:pPr marL="0" indent="0" algn="ctr">
              <a:buNone/>
            </a:pPr>
            <a:endParaRPr lang="en-US" b="1" dirty="0" smtClean="0">
              <a:solidFill>
                <a:srgbClr val="FF0000"/>
              </a:solidFill>
            </a:endParaRPr>
          </a:p>
          <a:p>
            <a:pPr marL="0" indent="0" algn="ctr">
              <a:buNone/>
            </a:pPr>
            <a:r>
              <a:rPr lang="en-US" b="1" dirty="0" smtClean="0">
                <a:solidFill>
                  <a:srgbClr val="FF0000"/>
                </a:solidFill>
              </a:rPr>
              <a:t>Serious harm can occur with INAPPROPRIATE</a:t>
            </a:r>
          </a:p>
          <a:p>
            <a:pPr marL="0" indent="0" algn="ctr">
              <a:buNone/>
            </a:pPr>
            <a:r>
              <a:rPr lang="en-US" b="1" dirty="0" smtClean="0">
                <a:solidFill>
                  <a:srgbClr val="FF0000"/>
                </a:solidFill>
              </a:rPr>
              <a:t>- patient selection </a:t>
            </a:r>
            <a:endParaRPr lang="en-US" b="1" dirty="0">
              <a:solidFill>
                <a:srgbClr val="FF0000"/>
              </a:solidFill>
            </a:endParaRPr>
          </a:p>
          <a:p>
            <a:pPr algn="ctr">
              <a:buFontTx/>
              <a:buChar char="-"/>
            </a:pPr>
            <a:r>
              <a:rPr lang="en-US" b="1" dirty="0" smtClean="0">
                <a:solidFill>
                  <a:srgbClr val="FF0000"/>
                </a:solidFill>
              </a:rPr>
              <a:t>dosing and administration</a:t>
            </a:r>
          </a:p>
          <a:p>
            <a:pPr algn="ctr">
              <a:buFontTx/>
              <a:buChar char="-"/>
            </a:pPr>
            <a:r>
              <a:rPr lang="en-US" b="1" dirty="0" smtClean="0">
                <a:solidFill>
                  <a:srgbClr val="FF0000"/>
                </a:solidFill>
              </a:rPr>
              <a:t>disposal</a:t>
            </a:r>
            <a:endParaRPr lang="en-AU" dirty="0"/>
          </a:p>
        </p:txBody>
      </p:sp>
      <p:sp>
        <p:nvSpPr>
          <p:cNvPr id="4" name="Slide Number Placeholder 3"/>
          <p:cNvSpPr>
            <a:spLocks noGrp="1"/>
          </p:cNvSpPr>
          <p:nvPr>
            <p:ph type="sldNum" sz="quarter" idx="12"/>
          </p:nvPr>
        </p:nvSpPr>
        <p:spPr/>
        <p:txBody>
          <a:bodyPr/>
          <a:lstStyle/>
          <a:p>
            <a:fld id="{E1E3D908-88FC-4E81-B051-0CD828DA29BA}" type="slidenum">
              <a:rPr lang="en-AU" smtClean="0"/>
              <a:t>8</a:t>
            </a:fld>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541" y="1050717"/>
            <a:ext cx="1313315" cy="1095797"/>
          </a:xfrm>
          <a:prstGeom prst="rect">
            <a:avLst/>
          </a:prstGeom>
        </p:spPr>
      </p:pic>
      <p:sp>
        <p:nvSpPr>
          <p:cNvPr id="6" name="Title 1"/>
          <p:cNvSpPr>
            <a:spLocks noGrp="1"/>
          </p:cNvSpPr>
          <p:nvPr>
            <p:ph type="title"/>
          </p:nvPr>
        </p:nvSpPr>
        <p:spPr>
          <a:xfrm>
            <a:off x="457200" y="75923"/>
            <a:ext cx="8229600" cy="857250"/>
          </a:xfrm>
        </p:spPr>
        <p:txBody>
          <a:bodyPr>
            <a:normAutofit/>
          </a:bodyPr>
          <a:lstStyle/>
          <a:p>
            <a:r>
              <a:rPr lang="en-AU" sz="4000" b="1" dirty="0" smtClean="0">
                <a:solidFill>
                  <a:srgbClr val="002060"/>
                </a:solidFill>
                <a:latin typeface="+mn-lt"/>
              </a:rPr>
              <a:t>Opioid patches</a:t>
            </a:r>
            <a:endParaRPr lang="en-AU" sz="4000" b="1" dirty="0">
              <a:solidFill>
                <a:srgbClr val="002060"/>
              </a:solidFill>
              <a:latin typeface="+mn-lt"/>
            </a:endParaRPr>
          </a:p>
        </p:txBody>
      </p:sp>
    </p:spTree>
    <p:extLst>
      <p:ext uri="{BB962C8B-B14F-4D97-AF65-F5344CB8AC3E}">
        <p14:creationId xmlns:p14="http://schemas.microsoft.com/office/powerpoint/2010/main" val="3445355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5"/>
            <a:ext cx="8229600" cy="857250"/>
          </a:xfrm>
        </p:spPr>
        <p:txBody>
          <a:bodyPr>
            <a:normAutofit/>
          </a:bodyPr>
          <a:lstStyle/>
          <a:p>
            <a:pPr algn="l"/>
            <a:r>
              <a:rPr lang="en-AU" sz="4000" b="1" dirty="0">
                <a:solidFill>
                  <a:srgbClr val="002060"/>
                </a:solidFill>
                <a:latin typeface="Calibri" panose="020F0502020204030204" pitchFamily="34" charset="0"/>
              </a:rPr>
              <a:t>Appropriate </a:t>
            </a:r>
            <a:r>
              <a:rPr lang="en-AU" sz="4000" b="1" dirty="0" smtClean="0">
                <a:solidFill>
                  <a:srgbClr val="002060"/>
                </a:solidFill>
                <a:latin typeface="Calibri" panose="020F0502020204030204" pitchFamily="34" charset="0"/>
              </a:rPr>
              <a:t>patient selection</a:t>
            </a:r>
            <a:endParaRPr lang="en-AU" sz="4000" b="1" dirty="0">
              <a:solidFill>
                <a:srgbClr val="002060"/>
              </a:solidFill>
              <a:latin typeface="Calibri" panose="020F0502020204030204" pitchFamily="34" charset="0"/>
            </a:endParaRPr>
          </a:p>
        </p:txBody>
      </p:sp>
      <p:sp>
        <p:nvSpPr>
          <p:cNvPr id="3" name="Content Placeholder 2"/>
          <p:cNvSpPr>
            <a:spLocks noGrp="1"/>
          </p:cNvSpPr>
          <p:nvPr>
            <p:ph idx="1"/>
          </p:nvPr>
        </p:nvSpPr>
        <p:spPr>
          <a:xfrm>
            <a:off x="134220" y="782380"/>
            <a:ext cx="8782951" cy="4031673"/>
          </a:xfrm>
        </p:spPr>
        <p:txBody>
          <a:bodyPr>
            <a:normAutofit fontScale="85000" lnSpcReduction="20000"/>
          </a:bodyPr>
          <a:lstStyle/>
          <a:p>
            <a:pPr marL="0" indent="0">
              <a:lnSpc>
                <a:spcPct val="120000"/>
              </a:lnSpc>
              <a:spcAft>
                <a:spcPts val="300"/>
              </a:spcAft>
              <a:buNone/>
            </a:pPr>
            <a:r>
              <a:rPr lang="en-AU" b="1" dirty="0">
                <a:solidFill>
                  <a:srgbClr val="FF0000"/>
                </a:solidFill>
              </a:rPr>
              <a:t>O</a:t>
            </a:r>
            <a:r>
              <a:rPr lang="en-AU" b="1" dirty="0" smtClean="0">
                <a:solidFill>
                  <a:srgbClr val="FF0000"/>
                </a:solidFill>
              </a:rPr>
              <a:t>nly use in adults with moderate-severe pain</a:t>
            </a:r>
          </a:p>
          <a:p>
            <a:pPr>
              <a:lnSpc>
                <a:spcPct val="120000"/>
              </a:lnSpc>
              <a:spcAft>
                <a:spcPts val="300"/>
              </a:spcAft>
            </a:pPr>
            <a:r>
              <a:rPr lang="en-US" sz="2900" dirty="0">
                <a:solidFill>
                  <a:srgbClr val="FF0000"/>
                </a:solidFill>
              </a:rPr>
              <a:t>i</a:t>
            </a:r>
            <a:r>
              <a:rPr lang="en-US" sz="2900" dirty="0" smtClean="0">
                <a:solidFill>
                  <a:srgbClr val="FF0000"/>
                </a:solidFill>
              </a:rPr>
              <a:t>n accordance with registered indications/restrictions;</a:t>
            </a:r>
          </a:p>
          <a:p>
            <a:pPr>
              <a:lnSpc>
                <a:spcPct val="120000"/>
              </a:lnSpc>
              <a:spcAft>
                <a:spcPts val="300"/>
              </a:spcAft>
            </a:pPr>
            <a:r>
              <a:rPr lang="en-US" sz="2900" dirty="0" smtClean="0">
                <a:solidFill>
                  <a:srgbClr val="FF0000"/>
                </a:solidFill>
              </a:rPr>
              <a:t>experiencing swallowing difficulties, </a:t>
            </a:r>
            <a:r>
              <a:rPr lang="en-US" sz="2900" dirty="0">
                <a:solidFill>
                  <a:srgbClr val="FF0000"/>
                </a:solidFill>
              </a:rPr>
              <a:t>intractable nausea/vomiting, poor absorption from GI tract, compliance problems and/or persistent side effects from peak concentrations of oral </a:t>
            </a:r>
            <a:r>
              <a:rPr lang="en-US" sz="2900" dirty="0" smtClean="0">
                <a:solidFill>
                  <a:srgbClr val="FF0000"/>
                </a:solidFill>
              </a:rPr>
              <a:t>opioids; </a:t>
            </a:r>
          </a:p>
          <a:p>
            <a:pPr marL="0" indent="0">
              <a:lnSpc>
                <a:spcPct val="120000"/>
              </a:lnSpc>
              <a:spcBef>
                <a:spcPts val="0"/>
              </a:spcBef>
              <a:spcAft>
                <a:spcPts val="300"/>
              </a:spcAft>
              <a:buNone/>
            </a:pPr>
            <a:r>
              <a:rPr lang="en-US" sz="3300" dirty="0">
                <a:solidFill>
                  <a:schemeClr val="accent1">
                    <a:lumMod val="50000"/>
                  </a:schemeClr>
                </a:solidFill>
              </a:rPr>
              <a:t>AND</a:t>
            </a:r>
            <a:endParaRPr lang="en-US" sz="2900" dirty="0">
              <a:solidFill>
                <a:schemeClr val="accent1">
                  <a:lumMod val="50000"/>
                </a:schemeClr>
              </a:solidFill>
            </a:endParaRPr>
          </a:p>
          <a:p>
            <a:pPr>
              <a:lnSpc>
                <a:spcPct val="120000"/>
              </a:lnSpc>
              <a:spcAft>
                <a:spcPts val="300"/>
              </a:spcAft>
            </a:pPr>
            <a:r>
              <a:rPr lang="en-US" sz="2900" dirty="0">
                <a:solidFill>
                  <a:srgbClr val="FF0000"/>
                </a:solidFill>
              </a:rPr>
              <a:t>h</a:t>
            </a:r>
            <a:r>
              <a:rPr lang="en-US" sz="2900" dirty="0" smtClean="0">
                <a:solidFill>
                  <a:srgbClr val="FF0000"/>
                </a:solidFill>
              </a:rPr>
              <a:t>ave stable opioid analgesic requirements </a:t>
            </a:r>
            <a:r>
              <a:rPr lang="en-US" sz="5200" dirty="0" smtClean="0">
                <a:solidFill>
                  <a:srgbClr val="002060"/>
                </a:solidFill>
              </a:rPr>
              <a:t>AND</a:t>
            </a:r>
          </a:p>
          <a:p>
            <a:pPr marL="0" indent="0">
              <a:lnSpc>
                <a:spcPct val="120000"/>
              </a:lnSpc>
              <a:spcAft>
                <a:spcPts val="300"/>
              </a:spcAft>
              <a:buNone/>
            </a:pPr>
            <a:endParaRPr lang="en-AU" sz="2400" dirty="0" smtClean="0">
              <a:solidFill>
                <a:srgbClr val="FF0000"/>
              </a:solidFill>
            </a:endParaRPr>
          </a:p>
        </p:txBody>
      </p:sp>
      <p:sp>
        <p:nvSpPr>
          <p:cNvPr id="4" name="Slide Number Placeholder 3"/>
          <p:cNvSpPr>
            <a:spLocks noGrp="1"/>
          </p:cNvSpPr>
          <p:nvPr>
            <p:ph type="sldNum" sz="quarter" idx="12"/>
          </p:nvPr>
        </p:nvSpPr>
        <p:spPr>
          <a:xfrm>
            <a:off x="5095567" y="4820914"/>
            <a:ext cx="2133600" cy="274637"/>
          </a:xfrm>
        </p:spPr>
        <p:txBody>
          <a:bodyPr/>
          <a:lstStyle/>
          <a:p>
            <a:fld id="{E1E3D908-88FC-4E81-B051-0CD828DA29BA}" type="slidenum">
              <a:rPr lang="en-AU" smtClean="0"/>
              <a:t>9</a:t>
            </a:fld>
            <a:endParaRPr lang="en-AU" dirty="0"/>
          </a:p>
        </p:txBody>
      </p:sp>
    </p:spTree>
    <p:extLst>
      <p:ext uri="{BB962C8B-B14F-4D97-AF65-F5344CB8AC3E}">
        <p14:creationId xmlns:p14="http://schemas.microsoft.com/office/powerpoint/2010/main" val="400055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12351</TotalTime>
  <Words>4068</Words>
  <Application>Microsoft Office PowerPoint</Application>
  <PresentationFormat>On-screen Show (16:9)</PresentationFormat>
  <Paragraphs>363</Paragraphs>
  <Slides>35</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Arial Bold</vt:lpstr>
      <vt:lpstr>Calibri</vt:lpstr>
      <vt:lpstr>Calibri Light</vt:lpstr>
      <vt:lpstr>Rubik</vt:lpstr>
      <vt:lpstr>Symbol</vt:lpstr>
      <vt:lpstr>Times New Roman</vt:lpstr>
      <vt:lpstr>Wingdings</vt:lpstr>
      <vt:lpstr>1_Custom Design</vt:lpstr>
      <vt:lpstr>Custom Design</vt:lpstr>
      <vt:lpstr>2_Custom Design</vt:lpstr>
      <vt:lpstr>4_Custom Design</vt:lpstr>
      <vt:lpstr>SAFE USE OF OPIOID SKIN PATCHES</vt:lpstr>
      <vt:lpstr>Objectives</vt:lpstr>
      <vt:lpstr>PowerPoint Presentation</vt:lpstr>
      <vt:lpstr>Opioid skin patches</vt:lpstr>
      <vt:lpstr>Opioid patches</vt:lpstr>
      <vt:lpstr>Fentanyl patch</vt:lpstr>
      <vt:lpstr>Buprenorphine patch</vt:lpstr>
      <vt:lpstr>Opioid patches</vt:lpstr>
      <vt:lpstr>Appropriate patient selection</vt:lpstr>
      <vt:lpstr>Also consider the following risk factors</vt:lpstr>
      <vt:lpstr>Prescribing practice principles</vt:lpstr>
      <vt:lpstr>Prescribing practice principles</vt:lpstr>
      <vt:lpstr>Prescribing practice principles</vt:lpstr>
      <vt:lpstr>Safe dosing &amp; administration </vt:lpstr>
      <vt:lpstr>Administration &amp; key counselling points</vt:lpstr>
      <vt:lpstr>     PATIENT/CARER COUNSELLING IS ESSENTIAL </vt:lpstr>
      <vt:lpstr>Appropriate storage, handling, recording &amp; disposal</vt:lpstr>
      <vt:lpstr>Key safety messages</vt:lpstr>
      <vt:lpstr>PowerPoint Presentation</vt:lpstr>
      <vt:lpstr>PowerPoint Presentation</vt:lpstr>
      <vt:lpstr>Quiz Question 1</vt:lpstr>
      <vt:lpstr>Quiz Question 1 - Answer</vt:lpstr>
      <vt:lpstr>Quiz Question 2</vt:lpstr>
      <vt:lpstr>Quiz Question 2 - Answers</vt:lpstr>
      <vt:lpstr>Quiz Question 3</vt:lpstr>
      <vt:lpstr>Quiz Question 3 - Answers</vt:lpstr>
      <vt:lpstr>Quiz Question 4</vt:lpstr>
      <vt:lpstr>Quiz Question 4 - Answer</vt:lpstr>
      <vt:lpstr>Quiz Question 5.1</vt:lpstr>
      <vt:lpstr>PowerPoint Presentation</vt:lpstr>
      <vt:lpstr>Quiz Question 5.2 </vt:lpstr>
      <vt:lpstr>Quiz Question 5.2 - Answer</vt:lpstr>
      <vt:lpstr>Better understand opioids in practice</vt:lpstr>
      <vt:lpstr>References </vt:lpstr>
      <vt:lpstr>PowerPoint Presentation</vt:lpstr>
    </vt:vector>
  </TitlesOfParts>
  <Company>SVMHS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sarah.dinh@svha.org.au</dc:creator>
  <cp:lastModifiedBy>Sarah Dinh</cp:lastModifiedBy>
  <cp:revision>738</cp:revision>
  <cp:lastPrinted>2018-05-29T06:16:37Z</cp:lastPrinted>
  <dcterms:created xsi:type="dcterms:W3CDTF">2017-04-19T01:39:36Z</dcterms:created>
  <dcterms:modified xsi:type="dcterms:W3CDTF">2020-06-12T08:00:32Z</dcterms:modified>
</cp:coreProperties>
</file>